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pptx" ContentType="application/vnd.openxmlformats-officedocument.presentationml.presentation"/>
  <Default Extension="vml" ContentType="application/vnd.openxmlformats-officedocument.vmlDrawing"/>
  <Default Extension="doc" ContentType="application/msword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70" r:id="rId2"/>
    <p:sldId id="259" r:id="rId3"/>
    <p:sldId id="273" r:id="rId4"/>
    <p:sldId id="276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F0696D4-356C-49A2-95C8-3E27602C23B2}">
          <p14:sldIdLst>
            <p14:sldId id="270"/>
            <p14:sldId id="259"/>
            <p14:sldId id="273"/>
            <p14:sldId id="276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5" autoAdjust="0"/>
    <p:restoredTop sz="94660"/>
  </p:normalViewPr>
  <p:slideViewPr>
    <p:cSldViewPr snapToGrid="0">
      <p:cViewPr>
        <p:scale>
          <a:sx n="122" d="100"/>
          <a:sy n="122" d="100"/>
        </p:scale>
        <p:origin x="120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2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1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61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2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854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5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3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1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7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5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4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2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7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3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2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5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oleObject" Target="../embeddings/Microsoft_Word_97_-_2003_Document1.doc"/><Relationship Id="rId5" Type="http://schemas.openxmlformats.org/officeDocument/2006/relationships/image" Target="../media/image3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15" Type="http://schemas.openxmlformats.org/officeDocument/2006/relationships/package" Target="../embeddings/Microsoft_Excel_Worksheet3.xlsx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package" Target="../embeddings/Microsoft_Excel_Worksheet1.xlsx"/><Relationship Id="rId1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.png"/><Relationship Id="rId10" Type="http://schemas.openxmlformats.org/officeDocument/2006/relationships/image" Target="../media/image11.emf"/><Relationship Id="rId4" Type="http://schemas.openxmlformats.org/officeDocument/2006/relationships/image" Target="../media/image2.png"/><Relationship Id="rId9" Type="http://schemas.openxmlformats.org/officeDocument/2006/relationships/package" Target="../embeddings/Microsoft_Word_Document4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a_kayerov@zdrav.yar.ru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37" y="7342"/>
            <a:ext cx="638710" cy="702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73" y="17479"/>
            <a:ext cx="700888" cy="692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41" y="36309"/>
            <a:ext cx="643675" cy="673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12" y="19981"/>
            <a:ext cx="659277" cy="689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21" y="73174"/>
            <a:ext cx="543275" cy="6367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62250" y="1048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Департамент здравоохранения и фармации Ярославской области</a:t>
            </a:r>
            <a:endParaRPr lang="ru-RU" altLang="ru-RU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4730" y="5969726"/>
            <a:ext cx="36020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i="1" dirty="0">
                <a:solidFill>
                  <a:prstClr val="black"/>
                </a:solidFill>
                <a:latin typeface="+mj-lt"/>
                <a:cs typeface="Arial" pitchFamily="34" charset="0"/>
              </a:rPr>
              <a:t>Руководитель РЦ ПМСП</a:t>
            </a:r>
          </a:p>
          <a:p>
            <a:pPr algn="ctr"/>
            <a:r>
              <a:rPr lang="ru-RU" altLang="ru-RU" sz="1600" b="1" i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Евсеевич </a:t>
            </a:r>
            <a:r>
              <a:rPr lang="ru-RU" altLang="ru-RU" sz="1600" b="1" i="1" dirty="0">
                <a:solidFill>
                  <a:prstClr val="black"/>
                </a:solidFill>
                <a:latin typeface="+mj-lt"/>
                <a:cs typeface="Arial" pitchFamily="34" charset="0"/>
              </a:rPr>
              <a:t>Наталья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Анатольевна</a:t>
            </a:r>
          </a:p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12.04.2018</a:t>
            </a:r>
            <a:endParaRPr lang="ru-RU" altLang="ru-RU" sz="16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577" y="1854926"/>
            <a:ext cx="82328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Приоритетный проект: </a:t>
            </a:r>
          </a:p>
          <a:p>
            <a:pPr algn="ctr"/>
            <a:r>
              <a:rPr lang="ru-RU" alt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«Создание новой модели</a:t>
            </a:r>
            <a:r>
              <a:rPr lang="ru-RU" alt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медицинской организации, оказывающей первичную медико-санитарную </a:t>
            </a:r>
            <a:r>
              <a:rPr lang="ru-RU" alt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помощь»</a:t>
            </a:r>
          </a:p>
          <a:p>
            <a:pPr algn="ctr"/>
            <a:r>
              <a:rPr lang="ru-RU" altLang="ru-RU" sz="3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Первые шаги в реализации Проекта в медицинской организации, оказывающей первичную медико-санитарную помощь </a:t>
            </a:r>
          </a:p>
          <a:p>
            <a:pPr algn="ctr"/>
            <a:endParaRPr lang="ru-RU" altLang="ru-RU" sz="3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31334" y="389164"/>
            <a:ext cx="8094134" cy="3022600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/>
              <a:t>ДЕЛИСЬ ОТКРЫТО, ПЕРЕНИМАЙ ГОРДО!</a:t>
            </a:r>
            <a:endParaRPr lang="ru-RU" sz="6600" b="1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flipV="1">
            <a:off x="677335" y="7236822"/>
            <a:ext cx="85966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37" y="7342"/>
            <a:ext cx="638710" cy="702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73" y="17479"/>
            <a:ext cx="700888" cy="6924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41" y="36309"/>
            <a:ext cx="643675" cy="6736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12" y="19981"/>
            <a:ext cx="659277" cy="6899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21" y="73174"/>
            <a:ext cx="543275" cy="636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51" y="2803367"/>
            <a:ext cx="6253843" cy="33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37" y="7342"/>
            <a:ext cx="638710" cy="702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73" y="17479"/>
            <a:ext cx="700888" cy="692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41" y="36309"/>
            <a:ext cx="643675" cy="673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12" y="19981"/>
            <a:ext cx="659277" cy="689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21" y="73174"/>
            <a:ext cx="543275" cy="636749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413717" y="17389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97280" y="888275"/>
            <a:ext cx="8546037" cy="13324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4469"/>
              </p:ext>
            </p:extLst>
          </p:nvPr>
        </p:nvGraphicFramePr>
        <p:xfrm>
          <a:off x="840534" y="976924"/>
          <a:ext cx="8709866" cy="5491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7466"/>
                <a:gridCol w="1422400"/>
              </a:tblGrid>
              <a:tr h="8127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 1. Оповестить коллектив медицинской организации о старте проекта. Суть проекта изложена в Паспорте.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9363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 2. Издать приказ по рабочей группе (см. пример во вложении), включить в рабочую группу самых активных сотрудников. Возможно (рекомендуется) создать рабочие группы по каждому направлению улучшений.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9363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 3. Выбрать направления для улучшений. Рекомендуются направления: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работы регистратуры;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работы лаборатории по забору крови;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работы участковой службы;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диспансеризации определённых групп взрослого населения и 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профосмотра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детей разных возрастных групп;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навигация и создание доступной среды для пациентов, в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для пациентов с ограниченными возможностями.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 дополнить данный перечень свои направлением, которое, по мнению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мед.организации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критически требует улучшения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284107"/>
              </p:ext>
            </p:extLst>
          </p:nvPr>
        </p:nvGraphicFramePr>
        <p:xfrm>
          <a:off x="8328880" y="1119864"/>
          <a:ext cx="9429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showAsIcon="1" r:id="rId8" imgW="1295280" imgH="849960" progId="AcroExch.Document.7">
                  <p:embed/>
                </p:oleObj>
              </mc:Choice>
              <mc:Fallback>
                <p:oleObj name="Acrobat Document" showAsIcon="1" r:id="rId8" imgW="1295280" imgH="849960" progId="AcroExch.Document.7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880" y="1119864"/>
                        <a:ext cx="9429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149802"/>
              </p:ext>
            </p:extLst>
          </p:nvPr>
        </p:nvGraphicFramePr>
        <p:xfrm>
          <a:off x="8352082" y="2206174"/>
          <a:ext cx="9715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showAsIcon="1" r:id="rId11" imgW="1295280" imgH="849960" progId="Word.Document.8">
                  <p:embed/>
                </p:oleObj>
              </mc:Choice>
              <mc:Fallback>
                <p:oleObj name="Document" showAsIcon="1" r:id="rId11" imgW="1295280" imgH="849960" progId="Word.Documen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2082" y="2206174"/>
                        <a:ext cx="9715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5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37" y="7342"/>
            <a:ext cx="638710" cy="702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73" y="17479"/>
            <a:ext cx="700888" cy="692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41" y="36309"/>
            <a:ext cx="643675" cy="673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12" y="19981"/>
            <a:ext cx="659277" cy="689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21" y="73174"/>
            <a:ext cx="543275" cy="636749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413717" y="17389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97280" y="888275"/>
            <a:ext cx="8546037" cy="13324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03235"/>
              </p:ext>
            </p:extLst>
          </p:nvPr>
        </p:nvGraphicFramePr>
        <p:xfrm>
          <a:off x="823140" y="909042"/>
          <a:ext cx="8709866" cy="5421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7466"/>
                <a:gridCol w="1422400"/>
              </a:tblGrid>
              <a:tr h="6452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 4. Разработать и утвердить  Дорожную карту проекта.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76763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Шаг 5. Сбор текущего состояния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 dirty="0" err="1" smtClean="0">
                          <a:effectLst/>
                        </a:rPr>
                        <a:t>фотофиксация</a:t>
                      </a:r>
                      <a:r>
                        <a:rPr lang="ru-RU" sz="1800" dirty="0" smtClean="0">
                          <a:effectLst/>
                        </a:rPr>
                        <a:t> текущего состояния;</a:t>
                      </a:r>
                    </a:p>
                    <a:p>
                      <a:pPr marL="4787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 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 dirty="0" smtClean="0">
                          <a:effectLst/>
                        </a:rPr>
                        <a:t>проведение замеров (ниже приведены примеры показателей для замеров по направлениям):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</a:rPr>
                        <a:t>организация работы регистратуры (ожидание пациентами в очереди, поводы обращения в регистратуру, доля ненайденных амбулаторных карт при подготовке к приему, фотография рабочего дня регистратора (понять какие работы выполняет регистратор) и т.п.);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</a:rPr>
                        <a:t>организация работы лаборатории по забору крови (ожидание пациентов в очереди, длительность процесса забора крови);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</a:rPr>
                        <a:t>организация диспансеризации определённых групп взрослого населения и </a:t>
                      </a:r>
                      <a:r>
                        <a:rPr lang="ru-RU" sz="1200" dirty="0" err="1" smtClean="0">
                          <a:effectLst/>
                        </a:rPr>
                        <a:t>профосмотра</a:t>
                      </a:r>
                      <a:r>
                        <a:rPr lang="ru-RU" sz="1200" dirty="0" smtClean="0">
                          <a:effectLst/>
                        </a:rPr>
                        <a:t> детей разных возрастных групп (количество визитов в поликлинику, длительность всего процесса диспансеризации, логистика пациента при диспансеризации – длина и кривизна пройденного пути между кабинетами диспансеризации и т.п.);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</a:rPr>
                        <a:t>навигация и создание доступной среды для пациентов, в </a:t>
                      </a:r>
                      <a:r>
                        <a:rPr lang="ru-RU" sz="1200" dirty="0" err="1" smtClean="0">
                          <a:effectLst/>
                        </a:rPr>
                        <a:t>т.ч</a:t>
                      </a:r>
                      <a:r>
                        <a:rPr lang="ru-RU" sz="1200" dirty="0" smtClean="0">
                          <a:effectLst/>
                        </a:rPr>
                        <a:t>. для пациентов с ограниченными возможностями (логистика пациента)</a:t>
                      </a:r>
                    </a:p>
                    <a:p>
                      <a:pPr marL="935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 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 dirty="0" smtClean="0">
                          <a:effectLst/>
                        </a:rPr>
                        <a:t>картирование процесса «как есть»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Рекомендуемые формы для замеров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7 Методических рекомендаций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316652"/>
              </p:ext>
            </p:extLst>
          </p:nvPr>
        </p:nvGraphicFramePr>
        <p:xfrm>
          <a:off x="8305434" y="991277"/>
          <a:ext cx="9715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Лист" showAsIcon="1" r:id="rId9" imgW="1295280" imgH="849960" progId="Excel.Sheet.12">
                  <p:embed/>
                </p:oleObj>
              </mc:Choice>
              <mc:Fallback>
                <p:oleObj name="Лист" showAsIcon="1" r:id="rId9" imgW="1295280" imgH="849960" progId="Excel.Shee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434" y="991277"/>
                        <a:ext cx="9715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71050"/>
              </p:ext>
            </p:extLst>
          </p:nvPr>
        </p:nvGraphicFramePr>
        <p:xfrm>
          <a:off x="8344755" y="1651507"/>
          <a:ext cx="9715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Презентация" showAsIcon="1" r:id="rId12" imgW="1295280" imgH="849960" progId="PowerPoint.Show.12">
                  <p:embed/>
                </p:oleObj>
              </mc:Choice>
              <mc:Fallback>
                <p:oleObj name="Презентация" showAsIcon="1" r:id="rId12" imgW="1295280" imgH="849960" progId="PowerPoint.Show.12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4755" y="1651507"/>
                        <a:ext cx="9715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426251"/>
              </p:ext>
            </p:extLst>
          </p:nvPr>
        </p:nvGraphicFramePr>
        <p:xfrm>
          <a:off x="8360142" y="3682882"/>
          <a:ext cx="9715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Лист" showAsIcon="1" r:id="rId15" imgW="1295280" imgH="849960" progId="Excel.Sheet.12">
                  <p:embed/>
                </p:oleObj>
              </mc:Choice>
              <mc:Fallback>
                <p:oleObj name="Лист" showAsIcon="1" r:id="rId15" imgW="1295280" imgH="849960" progId="Excel.Sheet.12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142" y="3682882"/>
                        <a:ext cx="9715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9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37" y="7342"/>
            <a:ext cx="638710" cy="702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73" y="17479"/>
            <a:ext cx="700888" cy="692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41" y="36309"/>
            <a:ext cx="643675" cy="673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12" y="19981"/>
            <a:ext cx="659277" cy="689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21" y="73174"/>
            <a:ext cx="543275" cy="636749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413717" y="17389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97280" y="888275"/>
            <a:ext cx="8546037" cy="13324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07116"/>
              </p:ext>
            </p:extLst>
          </p:nvPr>
        </p:nvGraphicFramePr>
        <p:xfrm>
          <a:off x="840534" y="773723"/>
          <a:ext cx="8709866" cy="4404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7466"/>
                <a:gridCol w="1422400"/>
              </a:tblGrid>
              <a:tr h="97692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 6. Организация проектной комнаты (обеи)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визуализации информации  рекомендуем использовать листы для флипчартов, типа ватман и стикеры.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75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Сбор проблем и предложений от пациентов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14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Старт работы с вовлеченностью сотрудников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провести опрос сотрудников по вовлеченности -замерить вовлеченность на старте проекта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 распространить ссылку на опрос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среди сотрудников. Приложенный файл-письмо можно направить сотрудникам вместе со ссылкой.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начать строить/построить систему сбора идей по улучшениям от сотрудников.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38921"/>
              </p:ext>
            </p:extLst>
          </p:nvPr>
        </p:nvGraphicFramePr>
        <p:xfrm>
          <a:off x="8367958" y="4156442"/>
          <a:ext cx="9715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Документ" showAsIcon="1" r:id="rId9" imgW="1295280" imgH="849960" progId="Word.Document.12">
                  <p:embed/>
                </p:oleObj>
              </mc:Choice>
              <mc:Fallback>
                <p:oleObj name="Документ" showAsIcon="1" r:id="rId9" imgW="1295280" imgH="849960" progId="Word.Document.12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7958" y="4156442"/>
                        <a:ext cx="9715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765809"/>
              </p:ext>
            </p:extLst>
          </p:nvPr>
        </p:nvGraphicFramePr>
        <p:xfrm>
          <a:off x="8281988" y="1826358"/>
          <a:ext cx="9715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Документ" showAsIcon="1" r:id="rId12" imgW="1295280" imgH="849960" progId="Word.Document.12">
                  <p:embed/>
                </p:oleObj>
              </mc:Choice>
              <mc:Fallback>
                <p:oleObj name="Документ" showAsIcon="1" r:id="rId12" imgW="1295280" imgH="849960" progId="Word.Document.12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1988" y="1826358"/>
                        <a:ext cx="9715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4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8" y="1322613"/>
            <a:ext cx="8913650" cy="265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37" y="7342"/>
            <a:ext cx="638710" cy="702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73" y="17479"/>
            <a:ext cx="700888" cy="692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41" y="36309"/>
            <a:ext cx="643675" cy="673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12" y="19981"/>
            <a:ext cx="659277" cy="689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21" y="73174"/>
            <a:ext cx="543275" cy="6367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57770" y="876097"/>
            <a:ext cx="883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Типовые этапы реализации проекта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695" y="3658914"/>
            <a:ext cx="26963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 smtClean="0"/>
              <a:t>Мониторинг проблем и предложений. </a:t>
            </a:r>
            <a:r>
              <a:rPr lang="ru-RU" sz="1200" dirty="0"/>
              <a:t>Социологический </a:t>
            </a:r>
            <a:r>
              <a:rPr lang="ru-RU" sz="1200" dirty="0" smtClean="0"/>
              <a:t>опрос пациентов, медицинских работников</a:t>
            </a:r>
          </a:p>
          <a:p>
            <a:pPr marL="228600" indent="-228600">
              <a:buFontTx/>
              <a:buAutoNum type="arabicPeriod"/>
            </a:pPr>
            <a:r>
              <a:rPr lang="ru-RU" sz="1200" dirty="0" smtClean="0"/>
              <a:t>Хронометраж на рабочем месте</a:t>
            </a:r>
            <a:r>
              <a:rPr lang="ru-RU" sz="1200" dirty="0"/>
              <a:t>. Выбор </a:t>
            </a:r>
            <a:r>
              <a:rPr lang="ru-RU" sz="1200" dirty="0" smtClean="0"/>
              <a:t>проекта Определение </a:t>
            </a:r>
            <a:r>
              <a:rPr lang="ru-RU" sz="1200" dirty="0"/>
              <a:t>целей.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Оформление паспорта проекта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Согласование паспорта проекта с РЦ ПСМП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Приказ «О создании рабочей группы и старте проекта»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Разработка Дорожной карты и Тактического плана реализации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011576" y="3658914"/>
            <a:ext cx="2300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Защита проекта перед   Заказчиком – директором ДЗ и Ф ЯО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Разработка целевого состояния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Определение основных показателей процесса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Старт выполнения мероприятий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03179" y="3647165"/>
            <a:ext cx="22325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Выполнение мероприятий</a:t>
            </a:r>
            <a:endParaRPr lang="ru-RU" sz="1200" dirty="0"/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Мониторинг </a:t>
            </a:r>
            <a:r>
              <a:rPr lang="ru-RU" sz="1200" dirty="0"/>
              <a:t>хода </a:t>
            </a:r>
            <a:r>
              <a:rPr lang="ru-RU" sz="1200" dirty="0" smtClean="0"/>
              <a:t>реализации проекта       (</a:t>
            </a:r>
            <a:r>
              <a:rPr lang="ru-RU" sz="1200" dirty="0"/>
              <a:t>2 раза в месяц, дни  отчета – 2-  я и 4-я пятница </a:t>
            </a:r>
            <a:r>
              <a:rPr lang="ru-RU" sz="1200" dirty="0" smtClean="0"/>
              <a:t>месяца) по       </a:t>
            </a:r>
            <a:r>
              <a:rPr lang="en-US" sz="1200" dirty="0" smtClean="0"/>
              <a:t>E-mail</a:t>
            </a:r>
            <a:r>
              <a:rPr lang="ru-RU" sz="1200" dirty="0" smtClean="0"/>
              <a:t>: 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8"/>
              </a:rPr>
              <a:t>a_kayerov@zdrav.yar.ru</a:t>
            </a:r>
            <a:endParaRPr lang="ru-RU" sz="1200" dirty="0"/>
          </a:p>
          <a:p>
            <a:pPr marL="228600" indent="-228600">
              <a:buFont typeface="+mj-lt"/>
              <a:buAutoNum type="arabicPeriod"/>
            </a:pP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Стандартизация. Разработка СОК, СОП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Производственный  контроль по ключевым точкам.</a:t>
            </a:r>
          </a:p>
          <a:p>
            <a:pPr marL="228600" indent="-228600">
              <a:buFont typeface="+mj-lt"/>
              <a:buAutoNum type="arabicPeriod"/>
            </a:pP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447318" y="3759972"/>
            <a:ext cx="198392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1. </a:t>
            </a:r>
            <a:r>
              <a:rPr lang="ru-RU" sz="1200" dirty="0" smtClean="0"/>
              <a:t>Продолжение производственного контроля по ключевым точкам</a:t>
            </a:r>
          </a:p>
          <a:p>
            <a:r>
              <a:rPr lang="ru-RU" sz="1200" dirty="0" smtClean="0"/>
              <a:t>2. Мониторинг  мероприятий по улучшению</a:t>
            </a:r>
          </a:p>
          <a:p>
            <a:r>
              <a:rPr lang="ru-RU" sz="1200" dirty="0" smtClean="0"/>
              <a:t>3. Корректировка мероприятий по улучшению</a:t>
            </a:r>
          </a:p>
          <a:p>
            <a:r>
              <a:rPr lang="ru-RU" sz="1200" dirty="0" smtClean="0"/>
              <a:t>4. Оперативные улучшения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425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37" y="7342"/>
            <a:ext cx="638710" cy="702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73" y="17479"/>
            <a:ext cx="700888" cy="692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41" y="36309"/>
            <a:ext cx="643675" cy="673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12" y="19981"/>
            <a:ext cx="659277" cy="689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21" y="73174"/>
            <a:ext cx="543275" cy="636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40899" y="1075371"/>
            <a:ext cx="519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Организация работы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7397" y="205025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Определяется состав рабочей группы (РГ) проекта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97397" y="386648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Выпускается приказ об открытии проекта, его целях и создании рабочей группы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97397" y="592583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Определяется расписание встреч рабочей группы 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97397" y="485440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Организуется место работы рабочей группы (кабинет, конференц-зал, аудитория и т.д.)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16578" y="2632343"/>
            <a:ext cx="820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В рабочую группу рекомендуется включать как медицинских работников, </a:t>
            </a:r>
          </a:p>
          <a:p>
            <a:r>
              <a:rPr lang="ru-RU" sz="1600" i="1" dirty="0" smtClean="0"/>
              <a:t>непосредственно занятых в выбранном процессе, так и работников других</a:t>
            </a:r>
          </a:p>
          <a:p>
            <a:r>
              <a:rPr lang="ru-RU" sz="1600" i="1" dirty="0" smtClean="0"/>
              <a:t>специальностей.</a:t>
            </a:r>
          </a:p>
          <a:p>
            <a:r>
              <a:rPr lang="ru-RU" sz="1600" i="1" dirty="0" smtClean="0"/>
              <a:t>Важно, чтобы это были вовлеченные, «идейные»  люди.</a:t>
            </a:r>
          </a:p>
        </p:txBody>
      </p:sp>
    </p:spTree>
    <p:extLst>
      <p:ext uri="{BB962C8B-B14F-4D97-AF65-F5344CB8AC3E}">
        <p14:creationId xmlns:p14="http://schemas.microsoft.com/office/powerpoint/2010/main" val="3096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37" y="7342"/>
            <a:ext cx="638710" cy="702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73" y="17479"/>
            <a:ext cx="700888" cy="692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41" y="36309"/>
            <a:ext cx="643675" cy="673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12" y="19981"/>
            <a:ext cx="659277" cy="689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21" y="73174"/>
            <a:ext cx="543275" cy="636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89370" y="1050813"/>
            <a:ext cx="4696816" cy="66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Организация работы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5831" y="3967148"/>
            <a:ext cx="3102619" cy="121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04596" y="2533240"/>
            <a:ext cx="2800279" cy="1225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04597" y="3967148"/>
            <a:ext cx="2800278" cy="1225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13626" y="2535999"/>
            <a:ext cx="2801084" cy="1225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113626" y="3967148"/>
            <a:ext cx="2787555" cy="121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676089" y="19837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Вариант стенда рабочей группы по проекту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022561" y="4080021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Карта текущего состояния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892143" y="2559047"/>
            <a:ext cx="34251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Дорожная карта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ТПР</a:t>
            </a:r>
          </a:p>
          <a:p>
            <a:pPr algn="ctr"/>
            <a:r>
              <a:rPr lang="ru-RU" sz="1400" dirty="0" smtClean="0"/>
              <a:t>(тактический план реализации)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184250" y="2594568"/>
            <a:ext cx="2694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Материалы по проекту</a:t>
            </a:r>
          </a:p>
          <a:p>
            <a:pPr algn="ctr"/>
            <a:r>
              <a:rPr lang="ru-RU" sz="1400" dirty="0" smtClean="0"/>
              <a:t>(планировки, анализ, загрузки, стандарты </a:t>
            </a:r>
          </a:p>
          <a:p>
            <a:pPr algn="ctr"/>
            <a:r>
              <a:rPr lang="ru-RU" sz="1400" dirty="0" smtClean="0"/>
              <a:t>рабочего места и т.п.)</a:t>
            </a:r>
            <a:endParaRPr lang="ru-RU" sz="14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975831" y="2535997"/>
            <a:ext cx="3156995" cy="1269879"/>
            <a:chOff x="446289" y="4221035"/>
            <a:chExt cx="2809842" cy="125734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46289" y="4221035"/>
              <a:ext cx="2761445" cy="12255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5207" y="4308831"/>
              <a:ext cx="267092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Наименование проекта</a:t>
              </a:r>
            </a:p>
            <a:p>
              <a:r>
                <a:rPr lang="ru-RU" dirty="0" smtClean="0"/>
                <a:t>Цели проекта</a:t>
              </a:r>
            </a:p>
            <a:p>
              <a:r>
                <a:rPr lang="ru-RU" dirty="0" smtClean="0"/>
                <a:t>Состав рабочей группы</a:t>
              </a:r>
            </a:p>
            <a:p>
              <a:endParaRPr lang="ru-RU" sz="16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01658" y="4061744"/>
            <a:ext cx="1406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Проблемы</a:t>
            </a:r>
          </a:p>
          <a:p>
            <a:pPr algn="ctr"/>
            <a:r>
              <a:rPr lang="ru-RU" dirty="0" smtClean="0"/>
              <a:t>Решения </a:t>
            </a:r>
          </a:p>
          <a:p>
            <a:pPr algn="ctr"/>
            <a:r>
              <a:rPr lang="ru-RU" dirty="0" smtClean="0"/>
              <a:t>Эффекты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290386" y="4304027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Оперативные задачи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376398" y="5488327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ВАЖНО! Планы, результаты, рабочие материалы и </a:t>
            </a:r>
            <a:r>
              <a:rPr lang="ru-RU" dirty="0"/>
              <a:t>п</a:t>
            </a:r>
            <a:r>
              <a:rPr lang="ru-RU" dirty="0" smtClean="0"/>
              <a:t>р.  по проекту должны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быть доступны всем участникам РГ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006127" y="4491939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Карта целевого состояния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4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37" y="7342"/>
            <a:ext cx="638710" cy="702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73" y="17479"/>
            <a:ext cx="700888" cy="692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41" y="36309"/>
            <a:ext cx="643675" cy="673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12" y="19981"/>
            <a:ext cx="659277" cy="689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21" y="73174"/>
            <a:ext cx="543275" cy="636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1394" y="1034829"/>
            <a:ext cx="480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Организация работы</a:t>
            </a: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1315884" y="1694647"/>
            <a:ext cx="89114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+mn-lt"/>
                <a:cs typeface="+mn-cs"/>
              </a:rPr>
              <a:t>Дорожная карта </a:t>
            </a:r>
            <a:r>
              <a:rPr lang="ru-RU" altLang="ru-RU" dirty="0" smtClean="0">
                <a:latin typeface="+mn-lt"/>
                <a:cs typeface="+mn-cs"/>
              </a:rPr>
              <a:t> «Наименование проекта» </a:t>
            </a:r>
            <a:r>
              <a:rPr lang="ru-RU" altLang="ru-RU" dirty="0">
                <a:latin typeface="+mn-lt"/>
                <a:cs typeface="+mn-cs"/>
              </a:rPr>
              <a:t>(название поликлиники или области)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+mn-lt"/>
                <a:cs typeface="+mn-cs"/>
              </a:rPr>
              <a:t>Указывается кем и когда согласована и утверждена.</a:t>
            </a: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1465"/>
              </p:ext>
            </p:extLst>
          </p:nvPr>
        </p:nvGraphicFramePr>
        <p:xfrm>
          <a:off x="1487252" y="2568657"/>
          <a:ext cx="8229602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15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8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8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80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80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80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80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805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0805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18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26.04 - 01.05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02.05 - 14.05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15.05 - 31.05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01.06 - 14.06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15.06 - 30.06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01.07 - 14.07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15.07 - 31.07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01.08 - 15.08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16.08 - 01.09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5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внедрению проекта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0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Обучение специалистов министерства здравоохранения  принципам бережливого производства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Проектного офиса в министерстве здравоохранения области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Составление и утверждение дорожной карты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93" marR="58493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148559" y="5998265"/>
            <a:ext cx="955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Представлен образец дорожной карты на сайте ГБУЗ ЯО «ОЦМП» в разделе «РЦ ПМСП»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6250" y="3216729"/>
            <a:ext cx="555171" cy="3347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841421" y="3614058"/>
            <a:ext cx="1155120" cy="8436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485096" y="4457700"/>
            <a:ext cx="1155120" cy="5959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062656" y="5053692"/>
            <a:ext cx="577560" cy="4327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37" y="7342"/>
            <a:ext cx="638710" cy="702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73" y="17479"/>
            <a:ext cx="700888" cy="692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41" y="36309"/>
            <a:ext cx="643675" cy="673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12" y="19981"/>
            <a:ext cx="659277" cy="689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21" y="73174"/>
            <a:ext cx="543275" cy="636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31893" y="1050813"/>
            <a:ext cx="519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Организация работы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71727" y="1842741"/>
            <a:ext cx="41434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+mn-lt"/>
                <a:cs typeface="+mn-cs"/>
              </a:rPr>
              <a:t>Тактический план реализации ТПР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8275" y="6139542"/>
            <a:ext cx="888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Представлен образец ТПР на сайте ГБУЗ ЯО «ОЦМП» в разделе «РЦ ПМСП ЯО»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2" y="2460227"/>
            <a:ext cx="8876562" cy="30432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26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B14072B-99CE-4788-94BD-60662F20BC55}">
  <we:reference id="wa104381155" version="1.1.0.0" store="ru-RU" storeType="OMEX"/>
  <we:alternateReferences>
    <we:reference id="WA104381155" version="1.1.0.0" store="WA10438115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679</Words>
  <Application>Microsoft Office PowerPoint</Application>
  <PresentationFormat>Произвольный</PresentationFormat>
  <Paragraphs>162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Аспект</vt:lpstr>
      <vt:lpstr>Acrobat Document</vt:lpstr>
      <vt:lpstr>Document</vt:lpstr>
      <vt:lpstr>Лист</vt:lpstr>
      <vt:lpstr>Презентация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ДЕЛИСЬ ОТКРЫТО, ПЕРЕНИМАЙ ГОРДО!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“Бережливое производство”  и пилотный проект “Бережливая поликлиника” – опыт внедрения производственной системы в здравоохранение.</dc:title>
  <dc:creator>Морарь И.Н.</dc:creator>
  <cp:lastModifiedBy>Плотников А.С.</cp:lastModifiedBy>
  <cp:revision>70</cp:revision>
  <dcterms:created xsi:type="dcterms:W3CDTF">2018-01-30T08:59:52Z</dcterms:created>
  <dcterms:modified xsi:type="dcterms:W3CDTF">2018-04-12T11:51:29Z</dcterms:modified>
</cp:coreProperties>
</file>