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5.jpg" ContentType="image/jpeg"/>
  <Override PartName="/ppt/media/image6.jpg" ContentType="image/jpeg"/>
  <Override PartName="/ppt/media/image7.jpg" ContentType="image/jpeg"/>
  <Override PartName="/ppt/media/image20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316" r:id="rId3"/>
    <p:sldId id="277" r:id="rId4"/>
    <p:sldId id="315" r:id="rId5"/>
    <p:sldId id="281" r:id="rId6"/>
    <p:sldId id="282" r:id="rId7"/>
    <p:sldId id="283" r:id="rId8"/>
    <p:sldId id="295" r:id="rId9"/>
    <p:sldId id="299" r:id="rId10"/>
    <p:sldId id="305" r:id="rId11"/>
    <p:sldId id="309" r:id="rId12"/>
    <p:sldId id="308" r:id="rId13"/>
    <p:sldId id="306" r:id="rId14"/>
    <p:sldId id="298" r:id="rId15"/>
    <p:sldId id="317" r:id="rId16"/>
    <p:sldId id="304" r:id="rId17"/>
    <p:sldId id="286" r:id="rId18"/>
    <p:sldId id="300" r:id="rId19"/>
    <p:sldId id="302" r:id="rId20"/>
    <p:sldId id="303" r:id="rId21"/>
    <p:sldId id="271" r:id="rId22"/>
    <p:sldId id="289" r:id="rId23"/>
    <p:sldId id="290" r:id="rId24"/>
    <p:sldId id="291" r:id="rId25"/>
    <p:sldId id="312" r:id="rId26"/>
    <p:sldId id="311" r:id="rId27"/>
    <p:sldId id="313" r:id="rId28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F0696D4-356C-49A2-95C8-3E27602C23B2}">
          <p14:sldIdLst>
            <p14:sldId id="256"/>
            <p14:sldId id="316"/>
            <p14:sldId id="277"/>
            <p14:sldId id="315"/>
            <p14:sldId id="281"/>
            <p14:sldId id="282"/>
            <p14:sldId id="283"/>
            <p14:sldId id="295"/>
            <p14:sldId id="299"/>
            <p14:sldId id="305"/>
            <p14:sldId id="309"/>
            <p14:sldId id="308"/>
            <p14:sldId id="306"/>
            <p14:sldId id="298"/>
            <p14:sldId id="317"/>
            <p14:sldId id="304"/>
            <p14:sldId id="286"/>
            <p14:sldId id="300"/>
            <p14:sldId id="302"/>
            <p14:sldId id="303"/>
            <p14:sldId id="271"/>
            <p14:sldId id="289"/>
            <p14:sldId id="290"/>
            <p14:sldId id="291"/>
            <p14:sldId id="312"/>
            <p14:sldId id="311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E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2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01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618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2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854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57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99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1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37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5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4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2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7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2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5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_kayerov@zdrav.yar.r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Тема: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Этапы развертывания проектной деятельности</a:t>
            </a:r>
            <a:r>
              <a:rPr lang="ru-RU" sz="3600" dirty="0" smtClean="0"/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35555" y="4605931"/>
            <a:ext cx="5826433" cy="97762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Лектор: Морарь Иван Николаевич, методист </a:t>
            </a:r>
          </a:p>
          <a:p>
            <a:r>
              <a:rPr lang="ru-RU" dirty="0" smtClean="0"/>
              <a:t>РЦ ПМСП, ассистент кафедры поликлинической терапии ФГБОУ ВО ЯГМУ, врач-терапевт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0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 включении в проект…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6215482" y="2783050"/>
            <a:ext cx="3101852" cy="3190617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756920" lvl="1" indent="-287020">
              <a:spcBef>
                <a:spcPts val="880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Выезд сотрудников РЦ ПМСП в  поликлинику, участвующую в Проекте для анализа проблемных направлений и выбора путей решения </a:t>
            </a:r>
            <a:endParaRPr lang="ru-RU" sz="2000" spc="-10" dirty="0" smtClean="0">
              <a:solidFill>
                <a:srgbClr val="414142"/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3" y="4304661"/>
            <a:ext cx="2311863" cy="1733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83" y="2150909"/>
            <a:ext cx="2341330" cy="17559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629789" y="2173009"/>
            <a:ext cx="2167373" cy="1733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73" y="4304661"/>
            <a:ext cx="2310581" cy="17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591609" y="2410378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634953" y="2410378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bject 3"/>
          <p:cNvSpPr/>
          <p:nvPr/>
        </p:nvSpPr>
        <p:spPr>
          <a:xfrm>
            <a:off x="3052964" y="2593071"/>
            <a:ext cx="3888740" cy="2910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493728" y="1027357"/>
            <a:ext cx="8835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Необходимые документы при старте проекта 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91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44867" y="3623833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1. Приказ о создании рабочей группы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Необходимые документы при старте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26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25606" y="1866471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 Паспорт проекта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Необходимые документы при старте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4439"/>
            <a:ext cx="5770404" cy="3225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53" y="2716429"/>
            <a:ext cx="3019218" cy="1537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94" y="4326117"/>
            <a:ext cx="3107705" cy="17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2" y="2460227"/>
            <a:ext cx="4325970" cy="14831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25606" y="1866471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3. Тактический план реализации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Необходимые документы при старте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95" y="4853602"/>
            <a:ext cx="1468895" cy="1354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05" y="2388453"/>
            <a:ext cx="767188" cy="1997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378820"/>
            <a:ext cx="6111548" cy="22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591609" y="2410378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634953" y="2410378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bject 3"/>
          <p:cNvSpPr/>
          <p:nvPr/>
        </p:nvSpPr>
        <p:spPr>
          <a:xfrm>
            <a:off x="3052964" y="2593071"/>
            <a:ext cx="3888740" cy="2910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493728" y="1027357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Типовые этапы реализации проекта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44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9" y="2842771"/>
            <a:ext cx="8913650" cy="265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Типовые этапы реализации проекта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829734" y="19055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8873078" y="19055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7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3497" y="2778190"/>
            <a:ext cx="387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нятие текущего состояния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4646" y="3386541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AutoNum type="arabicPeriod"/>
            </a:pPr>
            <a:r>
              <a:rPr lang="ru-RU" dirty="0"/>
              <a:t>Мониторинг проблем и предложений. Социологический опрос пациентов, медицинских работников</a:t>
            </a:r>
          </a:p>
          <a:p>
            <a:pPr marL="228600" indent="-228600">
              <a:buFontTx/>
              <a:buAutoNum type="arabicPeriod"/>
            </a:pPr>
            <a:r>
              <a:rPr lang="ru-RU" dirty="0"/>
              <a:t>Хронометраж на рабочем месте. Выбор проекта Определение целей.</a:t>
            </a:r>
          </a:p>
          <a:p>
            <a:pPr marL="228600" indent="-228600">
              <a:buAutoNum type="arabicPeriod"/>
            </a:pPr>
            <a:r>
              <a:rPr lang="ru-RU" dirty="0"/>
              <a:t>Оформление паспорта проекта</a:t>
            </a:r>
          </a:p>
          <a:p>
            <a:pPr marL="228600" indent="-228600">
              <a:buAutoNum type="arabicPeriod"/>
            </a:pPr>
            <a:r>
              <a:rPr lang="ru-RU" dirty="0"/>
              <a:t>Согласование паспорта проекта с РЦ ПСМП</a:t>
            </a:r>
          </a:p>
          <a:p>
            <a:pPr marL="228600" indent="-228600">
              <a:buAutoNum type="arabicPeriod"/>
            </a:pPr>
            <a:r>
              <a:rPr lang="ru-RU" dirty="0"/>
              <a:t>Приказ «О создании рабочей группы и старте проекта»</a:t>
            </a:r>
          </a:p>
          <a:p>
            <a:pPr marL="228600" indent="-228600">
              <a:buAutoNum type="arabicPeriod"/>
            </a:pPr>
            <a:r>
              <a:rPr lang="ru-RU" dirty="0"/>
              <a:t>Разработка Дорожной карты и Тактического плана реализации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85" y="150850"/>
            <a:ext cx="7626122" cy="227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193665" y="2231325"/>
            <a:ext cx="492385" cy="546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3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59384" y="3119814"/>
            <a:ext cx="387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Планирование мероприятий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85" y="150850"/>
            <a:ext cx="7626122" cy="227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545196" y="2222946"/>
            <a:ext cx="492383" cy="645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87934" y="3957555"/>
            <a:ext cx="4989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Защита проекта перед   Заказчиком – директором ДЗ и Ф ЯО</a:t>
            </a:r>
          </a:p>
          <a:p>
            <a:pPr marL="228600" indent="-228600">
              <a:buAutoNum type="arabicPeriod"/>
            </a:pPr>
            <a:r>
              <a:rPr lang="ru-RU" dirty="0" smtClean="0"/>
              <a:t>Разработка целевого состояния</a:t>
            </a:r>
          </a:p>
          <a:p>
            <a:pPr marL="228600" indent="-228600">
              <a:buAutoNum type="arabicPeriod"/>
            </a:pPr>
            <a:r>
              <a:rPr lang="ru-RU" dirty="0" smtClean="0"/>
              <a:t>Определение основных показателей процесса</a:t>
            </a:r>
          </a:p>
          <a:p>
            <a:pPr marL="228600" indent="-228600">
              <a:buAutoNum type="arabicPeriod"/>
            </a:pPr>
            <a:r>
              <a:rPr lang="ru-RU" dirty="0" smtClean="0"/>
              <a:t>Старт выполнения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9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2472" y="3000648"/>
            <a:ext cx="387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Реализация проекта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85" y="150850"/>
            <a:ext cx="7626122" cy="227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5362472" y="2380406"/>
            <a:ext cx="492385" cy="546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686050" y="3975777"/>
            <a:ext cx="61661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Выполнение мероприятий</a:t>
            </a:r>
            <a:endParaRPr lang="ru-RU" dirty="0"/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Мониторинг </a:t>
            </a:r>
            <a:r>
              <a:rPr lang="ru-RU" dirty="0"/>
              <a:t>хода </a:t>
            </a:r>
            <a:r>
              <a:rPr lang="ru-RU" dirty="0" smtClean="0"/>
              <a:t>реализации проекта       (</a:t>
            </a:r>
            <a:r>
              <a:rPr lang="ru-RU" dirty="0"/>
              <a:t>2 раза в месяц, дни  отчета – 2-  я и 4-я пятница </a:t>
            </a:r>
            <a:r>
              <a:rPr lang="ru-RU" dirty="0" smtClean="0"/>
              <a:t>месяца) по       </a:t>
            </a: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a_kayerov@zdrav.yar.ru</a:t>
            </a:r>
            <a:endParaRPr lang="ru-RU" dirty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pPr marL="228600" indent="-228600">
              <a:buFont typeface="+mj-lt"/>
              <a:buAutoNum type="arabicPeriod"/>
            </a:pPr>
            <a:r>
              <a:rPr lang="ru-RU" dirty="0"/>
              <a:t>Стандартизация. Разработка СОК, СОП</a:t>
            </a:r>
          </a:p>
          <a:p>
            <a:pPr marL="228600" indent="-228600">
              <a:buFont typeface="+mj-lt"/>
              <a:buAutoNum type="arabicPeriod"/>
            </a:pPr>
            <a:r>
              <a:rPr lang="ru-RU" dirty="0" smtClean="0"/>
              <a:t>Производственный  контроль по ключевым точкам.</a:t>
            </a:r>
          </a:p>
          <a:p>
            <a:pPr marL="228600" indent="-2286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78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873095" y="2353228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916439" y="2353228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bject 3"/>
          <p:cNvSpPr/>
          <p:nvPr/>
        </p:nvSpPr>
        <p:spPr>
          <a:xfrm>
            <a:off x="3052964" y="2593071"/>
            <a:ext cx="3888740" cy="2910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677334" y="913057"/>
            <a:ext cx="8835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НАПРАВЛЕНИЯ ПРОЕКТНОЙ ДЕЯТЕЛЬНОСТИ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3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2646" y="3013646"/>
            <a:ext cx="3873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Закрытие проекта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85" y="150850"/>
            <a:ext cx="7626122" cy="227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7243763" y="2385376"/>
            <a:ext cx="514350" cy="486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048667" y="3859985"/>
            <a:ext cx="4187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  <a:r>
              <a:rPr lang="ru-RU" dirty="0" smtClean="0"/>
              <a:t>Продолжение производственного контроля по ключевым точкам</a:t>
            </a:r>
          </a:p>
          <a:p>
            <a:r>
              <a:rPr lang="ru-RU" dirty="0" smtClean="0"/>
              <a:t>2. Мониторинг  мероприятий по улучшению</a:t>
            </a:r>
          </a:p>
          <a:p>
            <a:r>
              <a:rPr lang="ru-RU" dirty="0" smtClean="0"/>
              <a:t>3. Корректировка мероприятий по улучшению</a:t>
            </a:r>
          </a:p>
          <a:p>
            <a:r>
              <a:rPr lang="ru-RU" dirty="0" smtClean="0"/>
              <a:t>4. Оперативные улучшения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bject 3"/>
          <p:cNvSpPr/>
          <p:nvPr/>
        </p:nvSpPr>
        <p:spPr>
          <a:xfrm>
            <a:off x="3052964" y="2593071"/>
            <a:ext cx="3888740" cy="2910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52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69057" y="619990"/>
            <a:ext cx="485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object 2"/>
          <p:cNvSpPr txBox="1"/>
          <p:nvPr/>
        </p:nvSpPr>
        <p:spPr>
          <a:xfrm>
            <a:off x="677334" y="2080488"/>
            <a:ext cx="7860665" cy="3706143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88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spc="-15" dirty="0">
                <a:solidFill>
                  <a:srgbClr val="414142"/>
                </a:solidFill>
                <a:latin typeface="Arial"/>
                <a:cs typeface="Arial"/>
              </a:rPr>
              <a:t>Определяется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состав </a:t>
            </a:r>
            <a:r>
              <a:rPr sz="2000" spc="-5" dirty="0">
                <a:solidFill>
                  <a:srgbClr val="414142"/>
                </a:solidFill>
                <a:latin typeface="Arial"/>
                <a:cs typeface="Arial"/>
              </a:rPr>
              <a:t>рабочей </a:t>
            </a:r>
            <a:r>
              <a:rPr sz="2000" spc="-10" dirty="0">
                <a:solidFill>
                  <a:srgbClr val="414142"/>
                </a:solidFill>
                <a:latin typeface="Arial"/>
                <a:cs typeface="Arial"/>
              </a:rPr>
              <a:t>группы </a:t>
            </a:r>
            <a:r>
              <a:rPr sz="2000" spc="-5" dirty="0">
                <a:solidFill>
                  <a:srgbClr val="414142"/>
                </a:solidFill>
                <a:latin typeface="Arial"/>
                <a:cs typeface="Arial"/>
              </a:rPr>
              <a:t>(РГ)</a:t>
            </a:r>
            <a:r>
              <a:rPr sz="2000" spc="-9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проекта</a:t>
            </a:r>
            <a:endParaRPr sz="2000" dirty="0">
              <a:latin typeface="Arial"/>
              <a:cs typeface="Arial"/>
            </a:endParaRPr>
          </a:p>
          <a:p>
            <a:pPr marL="469900" marR="5080">
              <a:lnSpc>
                <a:spcPct val="100000"/>
              </a:lnSpc>
              <a:spcBef>
                <a:spcPts val="620"/>
              </a:spcBef>
            </a:pP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В </a:t>
            </a:r>
            <a:r>
              <a:rPr sz="1600" spc="-15" dirty="0">
                <a:solidFill>
                  <a:srgbClr val="414142"/>
                </a:solidFill>
                <a:latin typeface="Arial"/>
                <a:cs typeface="Arial"/>
              </a:rPr>
              <a:t>рабочую группу рекомендуется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включать </a:t>
            </a:r>
            <a:r>
              <a:rPr sz="1600" spc="5" dirty="0">
                <a:solidFill>
                  <a:srgbClr val="414142"/>
                </a:solidFill>
                <a:latin typeface="Arial"/>
                <a:cs typeface="Arial"/>
              </a:rPr>
              <a:t>как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специалистов, 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непосредственно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занятых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в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выбранном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процессе, так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и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других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специалистов.  Важно чтобы </a:t>
            </a:r>
            <a:r>
              <a:rPr sz="1600" spc="-20" dirty="0">
                <a:solidFill>
                  <a:srgbClr val="414142"/>
                </a:solidFill>
                <a:latin typeface="Arial"/>
                <a:cs typeface="Arial"/>
              </a:rPr>
              <a:t>это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были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включенные,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живо-мыслящие</a:t>
            </a:r>
            <a:r>
              <a:rPr sz="1600" spc="3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люди.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299720" marR="255270" indent="-287020">
              <a:lnSpc>
                <a:spcPct val="100000"/>
              </a:lnSpc>
              <a:buFont typeface="Wingdings"/>
              <a:buChar char=""/>
              <a:tabLst>
                <a:tab pos="299720" algn="l"/>
              </a:tabLst>
            </a:pPr>
            <a:r>
              <a:rPr sz="2000" spc="-10" dirty="0">
                <a:solidFill>
                  <a:srgbClr val="414142"/>
                </a:solidFill>
                <a:latin typeface="Arial"/>
                <a:cs typeface="Arial"/>
              </a:rPr>
              <a:t>Выпускается </a:t>
            </a:r>
            <a:r>
              <a:rPr sz="2000" spc="5" dirty="0">
                <a:solidFill>
                  <a:srgbClr val="414142"/>
                </a:solidFill>
                <a:latin typeface="Arial"/>
                <a:cs typeface="Arial"/>
              </a:rPr>
              <a:t>приказ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/ </a:t>
            </a:r>
            <a:r>
              <a:rPr sz="2000" spc="-5" dirty="0">
                <a:solidFill>
                  <a:srgbClr val="414142"/>
                </a:solidFill>
                <a:latin typeface="Arial"/>
                <a:cs typeface="Arial"/>
              </a:rPr>
              <a:t>распоряжение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об </a:t>
            </a:r>
            <a:r>
              <a:rPr sz="2000" spc="-5" dirty="0">
                <a:solidFill>
                  <a:srgbClr val="414142"/>
                </a:solidFill>
                <a:latin typeface="Arial"/>
                <a:cs typeface="Arial"/>
              </a:rPr>
              <a:t>открытии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проекта,</a:t>
            </a:r>
            <a:r>
              <a:rPr sz="2000" spc="-19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414142"/>
                </a:solidFill>
                <a:latin typeface="Arial"/>
                <a:cs typeface="Arial"/>
              </a:rPr>
              <a:t>его  </a:t>
            </a:r>
            <a:r>
              <a:rPr sz="2000" spc="-25" dirty="0">
                <a:solidFill>
                  <a:srgbClr val="414142"/>
                </a:solidFill>
                <a:latin typeface="Arial"/>
                <a:cs typeface="Arial"/>
              </a:rPr>
              <a:t>целях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и </a:t>
            </a:r>
            <a:r>
              <a:rPr sz="2000" spc="-5" dirty="0">
                <a:solidFill>
                  <a:srgbClr val="414142"/>
                </a:solidFill>
                <a:latin typeface="Arial"/>
                <a:cs typeface="Arial"/>
              </a:rPr>
              <a:t>составе рабочей</a:t>
            </a:r>
            <a:r>
              <a:rPr sz="2000" spc="-55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14142"/>
                </a:solidFill>
                <a:latin typeface="Arial"/>
                <a:cs typeface="Arial"/>
              </a:rPr>
              <a:t>группы</a:t>
            </a:r>
            <a:endParaRPr sz="2000" dirty="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1805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spc="-15" dirty="0">
                <a:solidFill>
                  <a:srgbClr val="414142"/>
                </a:solidFill>
                <a:latin typeface="Arial"/>
                <a:cs typeface="Arial"/>
              </a:rPr>
              <a:t>Организуется </a:t>
            </a:r>
            <a:r>
              <a:rPr sz="2000" spc="-5" dirty="0">
                <a:solidFill>
                  <a:srgbClr val="414142"/>
                </a:solidFill>
                <a:latin typeface="Arial"/>
                <a:cs typeface="Arial"/>
              </a:rPr>
              <a:t>место </a:t>
            </a:r>
            <a:r>
              <a:rPr sz="2000" spc="-10" dirty="0">
                <a:solidFill>
                  <a:srgbClr val="414142"/>
                </a:solidFill>
                <a:latin typeface="Arial"/>
                <a:cs typeface="Arial"/>
              </a:rPr>
              <a:t>работы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РГ</a:t>
            </a:r>
            <a:r>
              <a:rPr sz="2000" spc="-95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414142"/>
                </a:solidFill>
                <a:latin typeface="Arial"/>
                <a:cs typeface="Arial"/>
              </a:rPr>
              <a:t>(штаб)</a:t>
            </a:r>
            <a:endParaRPr sz="2000" dirty="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spc="-15" dirty="0">
                <a:solidFill>
                  <a:srgbClr val="414142"/>
                </a:solidFill>
                <a:latin typeface="Arial"/>
                <a:cs typeface="Arial"/>
              </a:rPr>
              <a:t>Определяется </a:t>
            </a:r>
            <a:r>
              <a:rPr sz="2000" dirty="0">
                <a:solidFill>
                  <a:srgbClr val="414142"/>
                </a:solidFill>
                <a:latin typeface="Arial"/>
                <a:cs typeface="Arial"/>
              </a:rPr>
              <a:t>расписание </a:t>
            </a:r>
            <a:r>
              <a:rPr sz="2000" spc="-15" dirty="0">
                <a:solidFill>
                  <a:srgbClr val="414142"/>
                </a:solidFill>
                <a:latin typeface="Arial"/>
                <a:cs typeface="Arial"/>
              </a:rPr>
              <a:t>встреч </a:t>
            </a:r>
            <a:r>
              <a:rPr sz="2000" spc="-5" dirty="0" err="1">
                <a:solidFill>
                  <a:srgbClr val="414142"/>
                </a:solidFill>
                <a:latin typeface="Arial"/>
                <a:cs typeface="Arial"/>
              </a:rPr>
              <a:t>рабочей</a:t>
            </a:r>
            <a:r>
              <a:rPr sz="2000" spc="-15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lang="ru-RU" sz="2000" spc="-150" dirty="0" smtClean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2000" spc="-10" dirty="0" err="1" smtClean="0">
                <a:solidFill>
                  <a:srgbClr val="414142"/>
                </a:solidFill>
                <a:latin typeface="Arial"/>
                <a:cs typeface="Arial"/>
              </a:rPr>
              <a:t>группы</a:t>
            </a:r>
            <a:endParaRPr lang="ru-RU" sz="2000" spc="-10" dirty="0" smtClean="0">
              <a:solidFill>
                <a:srgbClr val="414142"/>
              </a:solidFill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0" dirty="0" smtClean="0">
                <a:solidFill>
                  <a:srgbClr val="414142"/>
                </a:solidFill>
                <a:latin typeface="Arial"/>
                <a:cs typeface="Arial"/>
              </a:rPr>
              <a:t>Создается стенд рабочей группы по проекту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2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450734" y="2839452"/>
            <a:ext cx="4546600" cy="2504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5558589" y="2839452"/>
            <a:ext cx="4062470" cy="2504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6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0711" y="1911933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ариант стенда рабочей группы по проекту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5831" y="3967148"/>
            <a:ext cx="3102619" cy="12182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95898" y="2564673"/>
            <a:ext cx="2800279" cy="12255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204597" y="3967148"/>
            <a:ext cx="2800278" cy="12255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13626" y="2564673"/>
            <a:ext cx="2787555" cy="12508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13626" y="3967148"/>
            <a:ext cx="2787555" cy="12182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234389" y="4095574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КТС  </a:t>
            </a:r>
            <a:r>
              <a:rPr lang="ru-RU" sz="1200" dirty="0" smtClean="0"/>
              <a:t>(карта текущего состояния)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184250" y="2594568"/>
            <a:ext cx="2694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Материалы по проекту</a:t>
            </a:r>
          </a:p>
          <a:p>
            <a:pPr algn="ctr"/>
            <a:endParaRPr lang="ru-RU" sz="1200" dirty="0" smtClean="0"/>
          </a:p>
          <a:p>
            <a:pPr algn="ctr"/>
            <a:r>
              <a:rPr lang="ru-RU" sz="1200" dirty="0" smtClean="0"/>
              <a:t>(планировки, анализ, загрузки, стандарты </a:t>
            </a:r>
          </a:p>
          <a:p>
            <a:pPr algn="ctr"/>
            <a:r>
              <a:rPr lang="ru-RU" sz="1200" dirty="0" smtClean="0"/>
              <a:t>рабочего места и т.п.)</a:t>
            </a:r>
            <a:endParaRPr lang="ru-RU" sz="12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975831" y="2564674"/>
            <a:ext cx="3102619" cy="1250840"/>
            <a:chOff x="446289" y="4262333"/>
            <a:chExt cx="2761445" cy="122558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Прямоугольник 18"/>
            <p:cNvSpPr/>
            <p:nvPr/>
          </p:nvSpPr>
          <p:spPr>
            <a:xfrm>
              <a:off x="446289" y="4262333"/>
              <a:ext cx="2761445" cy="12255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2058" y="4308831"/>
              <a:ext cx="2377221" cy="115800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dirty="0" smtClean="0"/>
                <a:t>Наименование проекта</a:t>
              </a:r>
            </a:p>
            <a:p>
              <a:pPr algn="ctr"/>
              <a:r>
                <a:rPr lang="ru-RU" dirty="0" smtClean="0"/>
                <a:t>Цели проекта</a:t>
              </a:r>
            </a:p>
            <a:p>
              <a:pPr algn="ctr"/>
              <a:r>
                <a:rPr lang="ru-RU" dirty="0" smtClean="0"/>
                <a:t>Состав рабочей группы</a:t>
              </a:r>
            </a:p>
            <a:p>
              <a:pPr algn="ctr"/>
              <a:endParaRPr lang="ru-RU" sz="16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964175" y="4061744"/>
            <a:ext cx="1281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Проблемы</a:t>
            </a:r>
          </a:p>
          <a:p>
            <a:pPr algn="ctr"/>
            <a:r>
              <a:rPr lang="ru-RU" dirty="0" smtClean="0"/>
              <a:t>Решения </a:t>
            </a:r>
          </a:p>
          <a:p>
            <a:pPr algn="ctr"/>
            <a:r>
              <a:rPr lang="ru-RU" dirty="0" smtClean="0"/>
              <a:t>Эффекты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196366" y="4307273"/>
            <a:ext cx="27254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Оперативные задачи </a:t>
            </a:r>
          </a:p>
          <a:p>
            <a:pPr algn="ctr"/>
            <a:r>
              <a:rPr lang="ru-RU" sz="1200" dirty="0" smtClean="0"/>
              <a:t>(горизонт планирования до 7 дней)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237595" y="4646519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КЦС  </a:t>
            </a:r>
            <a:r>
              <a:rPr lang="ru-RU" sz="1200" dirty="0" smtClean="0"/>
              <a:t>(карта целевого состояния)</a:t>
            </a:r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47581" y="2601235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Дорожная карта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9074" y="3097010"/>
            <a:ext cx="27915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ТПР </a:t>
            </a:r>
          </a:p>
          <a:p>
            <a:pPr algn="ctr"/>
            <a:r>
              <a:rPr lang="ru-RU" sz="1200" dirty="0" smtClean="0"/>
              <a:t>(тактический план реализации)</a:t>
            </a:r>
            <a:endParaRPr lang="ru-RU" sz="1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920400" y="5369623"/>
            <a:ext cx="2800278" cy="12255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6057422" y="5532862"/>
            <a:ext cx="250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Основные </a:t>
            </a:r>
            <a:r>
              <a:rPr lang="ru-RU" sz="2000" smtClean="0"/>
              <a:t>показатели </a:t>
            </a:r>
          </a:p>
          <a:p>
            <a:pPr algn="ctr"/>
            <a:r>
              <a:rPr lang="ru-RU" sz="2000" smtClean="0"/>
              <a:t>(</a:t>
            </a:r>
            <a:r>
              <a:rPr lang="ru-RU" sz="2000" dirty="0" smtClean="0"/>
              <a:t>было</a:t>
            </a:r>
            <a:r>
              <a:rPr lang="en-US" sz="2000" dirty="0" smtClean="0"/>
              <a:t> </a:t>
            </a:r>
            <a:r>
              <a:rPr lang="ru-RU" sz="2000" dirty="0" smtClean="0"/>
              <a:t>и стало)</a:t>
            </a:r>
            <a:endParaRPr lang="ru-RU" sz="1200" dirty="0"/>
          </a:p>
        </p:txBody>
      </p:sp>
      <p:sp>
        <p:nvSpPr>
          <p:cNvPr id="28" name="object 11"/>
          <p:cNvSpPr txBox="1"/>
          <p:nvPr/>
        </p:nvSpPr>
        <p:spPr>
          <a:xfrm>
            <a:off x="975831" y="5470619"/>
            <a:ext cx="478297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solidFill>
                  <a:srgbClr val="414142"/>
                </a:solidFill>
                <a:latin typeface="Arial"/>
                <a:cs typeface="Arial"/>
              </a:rPr>
              <a:t>ВАЖНО! </a:t>
            </a:r>
            <a:r>
              <a:rPr sz="1600" spc="-5" dirty="0" err="1" smtClean="0">
                <a:solidFill>
                  <a:srgbClr val="414142"/>
                </a:solidFill>
                <a:latin typeface="Arial"/>
                <a:cs typeface="Arial"/>
              </a:rPr>
              <a:t>Планы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,  </a:t>
            </a:r>
            <a:r>
              <a:rPr sz="1600" spc="-30" dirty="0">
                <a:solidFill>
                  <a:srgbClr val="414142"/>
                </a:solidFill>
                <a:latin typeface="Arial"/>
                <a:cs typeface="Arial"/>
              </a:rPr>
              <a:t>результаты,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рабочие  </a:t>
            </a:r>
            <a:r>
              <a:rPr sz="1600" spc="-15" dirty="0">
                <a:solidFill>
                  <a:srgbClr val="414142"/>
                </a:solidFill>
                <a:latin typeface="Arial"/>
                <a:cs typeface="Arial"/>
              </a:rPr>
              <a:t>материалы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и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пр.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по 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проекту </a:t>
            </a:r>
            <a:r>
              <a:rPr sz="1600" spc="-10" dirty="0">
                <a:solidFill>
                  <a:srgbClr val="414142"/>
                </a:solidFill>
                <a:latin typeface="Arial"/>
                <a:cs typeface="Arial"/>
              </a:rPr>
              <a:t>должны</a:t>
            </a:r>
            <a:r>
              <a:rPr sz="1600" spc="-5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414142"/>
                </a:solidFill>
                <a:latin typeface="Arial"/>
                <a:cs typeface="Arial"/>
              </a:rPr>
              <a:t>быть  </a:t>
            </a:r>
            <a:r>
              <a:rPr sz="1600" spc="-5" dirty="0">
                <a:solidFill>
                  <a:srgbClr val="414142"/>
                </a:solidFill>
                <a:latin typeface="Arial"/>
                <a:cs typeface="Arial"/>
              </a:rPr>
              <a:t>доступны всем  </a:t>
            </a:r>
            <a:r>
              <a:rPr sz="1600" spc="-5" dirty="0" err="1">
                <a:solidFill>
                  <a:srgbClr val="414142"/>
                </a:solidFill>
                <a:latin typeface="Arial"/>
                <a:cs typeface="Arial"/>
              </a:rPr>
              <a:t>участникам</a:t>
            </a:r>
            <a:r>
              <a:rPr sz="1600" spc="25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1600" spc="-5" dirty="0" smtClean="0">
                <a:solidFill>
                  <a:srgbClr val="414142"/>
                </a:solidFill>
                <a:latin typeface="Arial"/>
                <a:cs typeface="Arial"/>
              </a:rPr>
              <a:t>РГ</a:t>
            </a:r>
            <a:r>
              <a:rPr lang="ru-RU" sz="1600" spc="-5" dirty="0" smtClean="0">
                <a:solidFill>
                  <a:srgbClr val="414142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0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bject 3"/>
          <p:cNvSpPr/>
          <p:nvPr/>
        </p:nvSpPr>
        <p:spPr>
          <a:xfrm>
            <a:off x="677334" y="2811578"/>
            <a:ext cx="6235441" cy="3484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/>
          <p:nvPr/>
        </p:nvSpPr>
        <p:spPr>
          <a:xfrm>
            <a:off x="6190708" y="3283526"/>
            <a:ext cx="3482338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0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>
                <a:solidFill>
                  <a:srgbClr val="414142"/>
                </a:solidFill>
                <a:latin typeface="Arial"/>
                <a:cs typeface="Arial"/>
              </a:rPr>
              <a:t>Н</a:t>
            </a:r>
            <a:r>
              <a:rPr sz="1800" spc="-5" dirty="0" smtClean="0">
                <a:solidFill>
                  <a:srgbClr val="414142"/>
                </a:solidFill>
                <a:latin typeface="Arial"/>
                <a:cs typeface="Arial"/>
              </a:rPr>
              <a:t>а </a:t>
            </a:r>
            <a:r>
              <a:rPr sz="1800" spc="-10" dirty="0">
                <a:solidFill>
                  <a:srgbClr val="414142"/>
                </a:solidFill>
                <a:latin typeface="Arial"/>
                <a:cs typeface="Arial"/>
              </a:rPr>
              <a:t>карте </a:t>
            </a:r>
            <a:r>
              <a:rPr sz="1800" spc="-20" dirty="0">
                <a:solidFill>
                  <a:srgbClr val="414142"/>
                </a:solidFill>
                <a:latin typeface="Arial"/>
                <a:cs typeface="Arial"/>
              </a:rPr>
              <a:t>текущего </a:t>
            </a:r>
            <a:r>
              <a:rPr sz="1800" spc="-5" dirty="0">
                <a:solidFill>
                  <a:srgbClr val="414142"/>
                </a:solidFill>
                <a:latin typeface="Arial"/>
                <a:cs typeface="Arial"/>
              </a:rPr>
              <a:t>состояния </a:t>
            </a:r>
            <a:r>
              <a:rPr sz="1800" spc="-20" dirty="0">
                <a:solidFill>
                  <a:srgbClr val="414142"/>
                </a:solidFill>
                <a:latin typeface="Arial"/>
                <a:cs typeface="Arial"/>
              </a:rPr>
              <a:t>отражается </a:t>
            </a:r>
            <a:r>
              <a:rPr sz="1800" dirty="0">
                <a:solidFill>
                  <a:srgbClr val="414142"/>
                </a:solidFill>
                <a:latin typeface="Arial"/>
                <a:cs typeface="Arial"/>
              </a:rPr>
              <a:t>процесс </a:t>
            </a:r>
            <a:r>
              <a:rPr sz="1800" spc="5" dirty="0">
                <a:solidFill>
                  <a:srgbClr val="414142"/>
                </a:solidFill>
                <a:latin typeface="Arial"/>
                <a:cs typeface="Arial"/>
              </a:rPr>
              <a:t>как </a:t>
            </a:r>
            <a:r>
              <a:rPr sz="1800" spc="-5" dirty="0">
                <a:solidFill>
                  <a:srgbClr val="414142"/>
                </a:solidFill>
                <a:latin typeface="Arial"/>
                <a:cs typeface="Arial"/>
              </a:rPr>
              <a:t>есть,</a:t>
            </a:r>
            <a:r>
              <a:rPr sz="1800" spc="15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1800" dirty="0" err="1" smtClean="0">
                <a:solidFill>
                  <a:srgbClr val="414142"/>
                </a:solidFill>
                <a:latin typeface="Arial"/>
                <a:cs typeface="Arial"/>
              </a:rPr>
              <a:t>основные</a:t>
            </a:r>
            <a:r>
              <a:rPr lang="ru-RU" dirty="0">
                <a:latin typeface="Arial"/>
                <a:cs typeface="Arial"/>
              </a:rPr>
              <a:t> </a:t>
            </a:r>
            <a:r>
              <a:rPr sz="1800" spc="-10" dirty="0" err="1" smtClean="0">
                <a:solidFill>
                  <a:srgbClr val="414142"/>
                </a:solidFill>
                <a:latin typeface="Arial"/>
                <a:cs typeface="Arial"/>
              </a:rPr>
              <a:t>характеристики</a:t>
            </a:r>
            <a:r>
              <a:rPr sz="1800" spc="-10" dirty="0" smtClean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14142"/>
                </a:solidFill>
                <a:latin typeface="Arial"/>
                <a:cs typeface="Arial"/>
              </a:rPr>
              <a:t>процесса, </a:t>
            </a:r>
            <a:r>
              <a:rPr sz="1800" spc="-15" dirty="0">
                <a:solidFill>
                  <a:srgbClr val="414142"/>
                </a:solidFill>
                <a:latin typeface="Arial"/>
                <a:cs typeface="Arial"/>
              </a:rPr>
              <a:t>указываются </a:t>
            </a:r>
            <a:r>
              <a:rPr sz="1800" spc="-10" dirty="0">
                <a:solidFill>
                  <a:srgbClr val="414142"/>
                </a:solidFill>
                <a:latin typeface="Arial"/>
                <a:cs typeface="Arial"/>
              </a:rPr>
              <a:t>проблемы</a:t>
            </a:r>
            <a:r>
              <a:rPr sz="1800" spc="6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414142"/>
                </a:solidFill>
                <a:latin typeface="Arial"/>
                <a:cs typeface="Arial"/>
              </a:rPr>
              <a:t>процесса.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0711" y="2049473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Карта текущего состояния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980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bject 4"/>
          <p:cNvSpPr txBox="1"/>
          <p:nvPr/>
        </p:nvSpPr>
        <p:spPr>
          <a:xfrm>
            <a:off x="7277837" y="2811578"/>
            <a:ext cx="2343222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lang="ru-RU" spc="-5" dirty="0">
                <a:solidFill>
                  <a:srgbClr val="414142"/>
                </a:solidFill>
                <a:latin typeface="Arial"/>
                <a:cs typeface="Arial"/>
              </a:rPr>
              <a:t>На </a:t>
            </a:r>
            <a:r>
              <a:rPr lang="ru-RU" spc="-10" dirty="0">
                <a:solidFill>
                  <a:srgbClr val="414142"/>
                </a:solidFill>
                <a:latin typeface="Arial"/>
                <a:cs typeface="Arial"/>
              </a:rPr>
              <a:t>карте </a:t>
            </a:r>
            <a:r>
              <a:rPr lang="ru-RU" spc="-20" dirty="0">
                <a:solidFill>
                  <a:srgbClr val="414142"/>
                </a:solidFill>
                <a:latin typeface="Arial"/>
                <a:cs typeface="Arial"/>
              </a:rPr>
              <a:t>целевого </a:t>
            </a:r>
            <a:r>
              <a:rPr lang="ru-RU" spc="-5" dirty="0">
                <a:solidFill>
                  <a:srgbClr val="414142"/>
                </a:solidFill>
                <a:latin typeface="Arial"/>
                <a:cs typeface="Arial"/>
              </a:rPr>
              <a:t>состояния </a:t>
            </a:r>
            <a:r>
              <a:rPr lang="ru-RU" spc="-20" dirty="0">
                <a:solidFill>
                  <a:srgbClr val="414142"/>
                </a:solidFill>
                <a:latin typeface="Arial"/>
                <a:cs typeface="Arial"/>
              </a:rPr>
              <a:t>отражается </a:t>
            </a:r>
            <a:r>
              <a:rPr lang="ru-RU" spc="-5" dirty="0">
                <a:solidFill>
                  <a:srgbClr val="414142"/>
                </a:solidFill>
                <a:latin typeface="Arial"/>
                <a:cs typeface="Arial"/>
              </a:rPr>
              <a:t>процесс </a:t>
            </a:r>
            <a:r>
              <a:rPr lang="ru-RU" dirty="0">
                <a:solidFill>
                  <a:srgbClr val="414142"/>
                </a:solidFill>
                <a:latin typeface="Arial"/>
                <a:cs typeface="Arial"/>
              </a:rPr>
              <a:t>каким </a:t>
            </a:r>
            <a:r>
              <a:rPr lang="ru-RU" spc="-5" dirty="0">
                <a:solidFill>
                  <a:srgbClr val="414142"/>
                </a:solidFill>
                <a:latin typeface="Arial"/>
                <a:cs typeface="Arial"/>
              </a:rPr>
              <a:t>он должен </a:t>
            </a:r>
            <a:r>
              <a:rPr lang="ru-RU" spc="-15" dirty="0">
                <a:solidFill>
                  <a:srgbClr val="414142"/>
                </a:solidFill>
                <a:latin typeface="Arial"/>
                <a:cs typeface="Arial"/>
              </a:rPr>
              <a:t>стать</a:t>
            </a:r>
            <a:r>
              <a:rPr lang="ru-RU" spc="14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lang="ru-RU" dirty="0">
                <a:solidFill>
                  <a:srgbClr val="414142"/>
                </a:solidFill>
                <a:latin typeface="Arial"/>
                <a:cs typeface="Arial"/>
              </a:rPr>
              <a:t>по</a:t>
            </a:r>
            <a:endParaRPr lang="ru-RU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pc="-10" dirty="0">
                <a:solidFill>
                  <a:srgbClr val="414142"/>
                </a:solidFill>
                <a:latin typeface="Arial"/>
                <a:cs typeface="Arial"/>
              </a:rPr>
              <a:t>итогу </a:t>
            </a:r>
            <a:r>
              <a:rPr lang="ru-RU" spc="-5" dirty="0">
                <a:solidFill>
                  <a:srgbClr val="414142"/>
                </a:solidFill>
                <a:latin typeface="Arial"/>
                <a:cs typeface="Arial"/>
              </a:rPr>
              <a:t>реализации проекта </a:t>
            </a:r>
            <a:r>
              <a:rPr lang="ru-RU" dirty="0">
                <a:solidFill>
                  <a:srgbClr val="414142"/>
                </a:solidFill>
                <a:latin typeface="Arial"/>
                <a:cs typeface="Arial"/>
              </a:rPr>
              <a:t>и </a:t>
            </a:r>
            <a:r>
              <a:rPr lang="ru-RU" spc="-15" dirty="0">
                <a:solidFill>
                  <a:srgbClr val="414142"/>
                </a:solidFill>
                <a:latin typeface="Arial"/>
                <a:cs typeface="Arial"/>
              </a:rPr>
              <a:t>указываются его</a:t>
            </a:r>
            <a:r>
              <a:rPr lang="ru-RU" spc="7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lang="ru-RU" spc="-10" dirty="0">
                <a:solidFill>
                  <a:srgbClr val="414142"/>
                </a:solidFill>
                <a:latin typeface="Arial"/>
                <a:cs typeface="Arial"/>
              </a:rPr>
              <a:t>характеристики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0711" y="2049473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Карта целевого состояния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object 4"/>
          <p:cNvSpPr/>
          <p:nvPr/>
        </p:nvSpPr>
        <p:spPr>
          <a:xfrm>
            <a:off x="1181100" y="2811578"/>
            <a:ext cx="5396681" cy="34647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77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Организация работы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0711" y="2049473"/>
            <a:ext cx="61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Проблемы Решения Эффекты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96" y="2745902"/>
            <a:ext cx="2994554" cy="3992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18" y="2968778"/>
            <a:ext cx="4729316" cy="35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265" y="899562"/>
            <a:ext cx="8596668" cy="982717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НАПРАВЛЕНИЯ ПРОЕКТНОЙ ДЕЯТЕЛЬНОСТИ </a:t>
            </a:r>
            <a:endParaRPr lang="ru-RU" sz="28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38255" y="2526207"/>
            <a:ext cx="6309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634002" y="4845191"/>
            <a:ext cx="6309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634002" y="1603969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677346" y="1603969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36528" y="1882279"/>
            <a:ext cx="8596668" cy="3880773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ru-RU" sz="2000" b="1" u="sng" dirty="0"/>
              <a:t>ВХОДЯЩИЕ </a:t>
            </a:r>
            <a:r>
              <a:rPr lang="ru-RU" sz="2000" b="1" u="sng" dirty="0" smtClean="0"/>
              <a:t>ПОТОКИ</a:t>
            </a:r>
            <a:endParaRPr lang="ru-RU" sz="2000" b="1" u="sng" dirty="0"/>
          </a:p>
          <a:p>
            <a:pPr marL="0" indent="0">
              <a:buNone/>
            </a:pPr>
            <a:r>
              <a:rPr lang="ru-RU" dirty="0"/>
              <a:t>- непосредственная запись в регистратуре (на </a:t>
            </a:r>
            <a:r>
              <a:rPr lang="ru-RU" dirty="0" err="1"/>
              <a:t>ресепшн</a:t>
            </a:r>
            <a:r>
              <a:rPr lang="ru-RU" dirty="0"/>
              <a:t>) и через </a:t>
            </a:r>
            <a:r>
              <a:rPr lang="ru-RU" dirty="0" err="1"/>
              <a:t>инфомат</a:t>
            </a:r>
            <a:r>
              <a:rPr lang="ru-RU" dirty="0"/>
              <a:t> (в зале ожидания)</a:t>
            </a:r>
          </a:p>
          <a:p>
            <a:pPr marL="0" indent="0">
              <a:buNone/>
            </a:pPr>
            <a:r>
              <a:rPr lang="ru-RU" dirty="0"/>
              <a:t>- запись или вызов врача по телефону (через </a:t>
            </a:r>
            <a:r>
              <a:rPr lang="en-US" dirty="0"/>
              <a:t>call</a:t>
            </a:r>
            <a:r>
              <a:rPr lang="ru-RU" dirty="0"/>
              <a:t>-центр)</a:t>
            </a:r>
          </a:p>
          <a:p>
            <a:pPr>
              <a:buFontTx/>
              <a:buChar char="-"/>
            </a:pPr>
            <a:r>
              <a:rPr lang="ru-RU" dirty="0" smtClean="0"/>
              <a:t>запись </a:t>
            </a:r>
            <a:r>
              <a:rPr lang="ru-RU" dirty="0"/>
              <a:t>с помощью интернет ресурсов (портал </a:t>
            </a:r>
            <a:r>
              <a:rPr lang="ru-RU" dirty="0" err="1"/>
              <a:t>Госуслуг</a:t>
            </a:r>
            <a:r>
              <a:rPr lang="ru-RU" dirty="0"/>
              <a:t> или сайт правительства</a:t>
            </a:r>
            <a:r>
              <a:rPr lang="ru-RU" dirty="0" smtClean="0"/>
              <a:t>).</a:t>
            </a:r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r>
              <a:rPr lang="ru-RU" dirty="0"/>
              <a:t>ЦЕЛЬ: </a:t>
            </a:r>
            <a:r>
              <a:rPr lang="ru-RU" dirty="0" smtClean="0"/>
              <a:t>сокращение </a:t>
            </a:r>
            <a:r>
              <a:rPr lang="ru-RU" dirty="0"/>
              <a:t>времени оформления записи (любым способом) на прием к врачу </a:t>
            </a:r>
          </a:p>
          <a:p>
            <a:endParaRPr lang="ru-RU" dirty="0"/>
          </a:p>
          <a:p>
            <a:pPr marL="0" lvl="0" indent="0">
              <a:buNone/>
            </a:pPr>
            <a:r>
              <a:rPr lang="ru-RU" sz="2000" b="1" u="sng" dirty="0" smtClean="0"/>
              <a:t>ОБЛИК РЕГИСТРАТУРЫ</a:t>
            </a:r>
          </a:p>
          <a:p>
            <a:pPr marL="0" lvl="0" indent="0">
              <a:buNone/>
            </a:pPr>
            <a:r>
              <a:rPr lang="ru-RU" dirty="0" smtClean="0"/>
              <a:t>НОВАЯ </a:t>
            </a:r>
            <a:r>
              <a:rPr lang="ru-RU" dirty="0"/>
              <a:t>МОДЕЛЬ ОРГАНИЗАЦИИ РЕГИСТРАТУРЫ с использованием электронной очереди, администратора зала и стоящих </a:t>
            </a:r>
            <a:r>
              <a:rPr lang="ru-RU" dirty="0" err="1"/>
              <a:t>инфоматов</a:t>
            </a:r>
            <a:r>
              <a:rPr lang="ru-RU" dirty="0"/>
              <a:t> (от общей и привычной формы организации регистратуры к узкоспециализированной). Здоровая регистратура. </a:t>
            </a:r>
            <a:r>
              <a:rPr lang="en-US" dirty="0"/>
              <a:t>Call</a:t>
            </a:r>
            <a:r>
              <a:rPr lang="ru-RU" dirty="0"/>
              <a:t>-центр. </a:t>
            </a:r>
            <a:r>
              <a:rPr lang="ru-RU" dirty="0" err="1"/>
              <a:t>Картохранилище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905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815" y="463246"/>
            <a:ext cx="8596668" cy="982717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НАПРАВЛЕНИЯ ПРОЕКТНОЙ ДЕЯТЕЛЬНОСТИ, которые повышают удовлетворенность пациентов  </a:t>
            </a:r>
            <a:endParaRPr lang="ru-RU" sz="28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282832" y="2270673"/>
            <a:ext cx="6309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282832" y="4902341"/>
            <a:ext cx="63098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634002" y="1603969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677346" y="1603969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078" y="1882279"/>
            <a:ext cx="8596668" cy="388077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endParaRPr lang="ru-RU" dirty="0" smtClean="0"/>
          </a:p>
          <a:p>
            <a:pPr marL="0" lvl="0" indent="0">
              <a:buNone/>
            </a:pPr>
            <a:r>
              <a:rPr lang="ru-RU" b="1" u="sng" dirty="0" smtClean="0"/>
              <a:t>РЕЖИМ </a:t>
            </a:r>
            <a:r>
              <a:rPr lang="ru-RU" b="1" u="sng" dirty="0"/>
              <a:t>ЕДИНОГО ОКНА </a:t>
            </a:r>
            <a:endParaRPr lang="ru-RU" b="1" u="sng" dirty="0" smtClean="0"/>
          </a:p>
          <a:p>
            <a:pPr marL="0" lvl="0" indent="0">
              <a:buNone/>
            </a:pPr>
            <a:r>
              <a:rPr lang="ru-RU" dirty="0" smtClean="0"/>
              <a:t>Обслуживание </a:t>
            </a:r>
            <a:r>
              <a:rPr lang="ru-RU" dirty="0"/>
              <a:t>пациента у врача в </a:t>
            </a:r>
            <a:r>
              <a:rPr lang="ru-RU" b="1" u="sng" dirty="0"/>
              <a:t>РЕЖИМЕ ЕДИНОГО ОКНА </a:t>
            </a:r>
            <a:r>
              <a:rPr lang="ru-RU" dirty="0"/>
              <a:t>(выдача  и продление </a:t>
            </a:r>
            <a:r>
              <a:rPr lang="ru-RU" dirty="0" smtClean="0"/>
              <a:t> ЛН, </a:t>
            </a:r>
            <a:r>
              <a:rPr lang="ru-RU" smtClean="0"/>
              <a:t>организация работы</a:t>
            </a:r>
            <a:r>
              <a:rPr lang="ru-RU" smtClean="0"/>
              <a:t> </a:t>
            </a:r>
            <a:r>
              <a:rPr lang="ru-RU" dirty="0" smtClean="0"/>
              <a:t>ВК в </a:t>
            </a:r>
            <a:r>
              <a:rPr lang="ru-RU" smtClean="0"/>
              <a:t>части проведения экспертизы </a:t>
            </a:r>
            <a:r>
              <a:rPr lang="ru-RU" dirty="0" smtClean="0"/>
              <a:t>временной нетрудоспособности и </a:t>
            </a:r>
            <a:r>
              <a:rPr lang="ru-RU" dirty="0" smtClean="0"/>
              <a:t>в рамках реализации ЛЛО </a:t>
            </a:r>
            <a:r>
              <a:rPr lang="ru-RU" dirty="0"/>
              <a:t>без хождения по </a:t>
            </a:r>
            <a:r>
              <a:rPr lang="ru-RU" dirty="0" smtClean="0"/>
              <a:t>кабинетам, </a:t>
            </a:r>
            <a:r>
              <a:rPr lang="ru-RU" dirty="0"/>
              <a:t>в том числе </a:t>
            </a:r>
            <a:r>
              <a:rPr lang="ru-RU" dirty="0" smtClean="0"/>
              <a:t>председателя ВК </a:t>
            </a:r>
            <a:r>
              <a:rPr lang="ru-RU" dirty="0"/>
              <a:t>и др.). Роль ПРОГРАММНОГО ОБЕСПЕЧЕНИЯ. </a:t>
            </a:r>
          </a:p>
          <a:p>
            <a:pPr marL="0" indent="0">
              <a:buNone/>
            </a:pPr>
            <a:r>
              <a:rPr lang="ru-RU" dirty="0"/>
              <a:t>ЦЕЛЬ: удобство для пациента и повышение удовлетворенности </a:t>
            </a:r>
            <a:r>
              <a:rPr lang="ru-RU" dirty="0" smtClean="0"/>
              <a:t>организацией </a:t>
            </a:r>
            <a:r>
              <a:rPr lang="ru-RU" dirty="0"/>
              <a:t>оказания </a:t>
            </a:r>
            <a:r>
              <a:rPr lang="ru-RU" dirty="0" smtClean="0"/>
              <a:t>медицинских услуг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b="1" u="sng" dirty="0" smtClean="0"/>
              <a:t>РЕЖИМ </a:t>
            </a:r>
            <a:r>
              <a:rPr lang="ru-RU" b="1" u="sng" dirty="0"/>
              <a:t>“ТОЧНО </a:t>
            </a:r>
            <a:r>
              <a:rPr lang="ru-RU" b="1" u="sng" dirty="0" smtClean="0"/>
              <a:t>ВО ВРЕМЯ</a:t>
            </a:r>
            <a:r>
              <a:rPr lang="ru-RU" b="1" u="sng" dirty="0"/>
              <a:t>”</a:t>
            </a:r>
          </a:p>
          <a:p>
            <a:pPr marL="0" lvl="0" indent="0">
              <a:buNone/>
            </a:pPr>
            <a:r>
              <a:rPr lang="ru-RU" dirty="0" smtClean="0"/>
              <a:t>Обслуживание </a:t>
            </a:r>
            <a:r>
              <a:rPr lang="ru-RU" dirty="0"/>
              <a:t>пациента у врача в РЕЖИМЕ “ТОЧНО </a:t>
            </a:r>
            <a:r>
              <a:rPr lang="ru-RU" dirty="0" smtClean="0"/>
              <a:t>ВО ВРЕМЯ</a:t>
            </a:r>
            <a:r>
              <a:rPr lang="ru-RU" dirty="0"/>
              <a:t>”</a:t>
            </a:r>
          </a:p>
          <a:p>
            <a:pPr marL="0" indent="0">
              <a:buNone/>
            </a:pPr>
            <a:r>
              <a:rPr lang="ru-RU" dirty="0"/>
              <a:t>ЦЕЛЬ: удобство для пациента и повышение удовлетворенности </a:t>
            </a:r>
            <a:r>
              <a:rPr lang="ru-RU" dirty="0" smtClean="0"/>
              <a:t>организацией </a:t>
            </a:r>
            <a:r>
              <a:rPr lang="ru-RU" dirty="0"/>
              <a:t>оказания </a:t>
            </a:r>
            <a:r>
              <a:rPr lang="ru-RU" dirty="0" smtClean="0"/>
              <a:t>медицинских услуг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04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4037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проектов, реализованных в период </a:t>
            </a:r>
            <a:r>
              <a:rPr lang="ru-RU" dirty="0" smtClean="0"/>
              <a:t>ноябрь 2016 - апрель 201</a:t>
            </a:r>
            <a:r>
              <a:rPr lang="en-US" dirty="0" smtClean="0"/>
              <a:t>7</a:t>
            </a:r>
            <a:r>
              <a:rPr lang="ru-RU" dirty="0" smtClean="0"/>
              <a:t> 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493" y="2183575"/>
            <a:ext cx="5069726" cy="439233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en-US" sz="29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29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Стандартизация распределения входящих потоков пациентов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Разделение 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потоков «здоровых» и «больных» детей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Разделение потоков «здоровых» и «больных» пациентов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документооборота»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пространства с учетом потоков пациентов»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потока пациентов от регистратуры до выхода из поликлиники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потоков пациентов к «узким»  специалистам в многофилиальной  поликлинике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НАВИГАЦИИ ПАЦИЕНТОВ (ОПТИМИЗАЦИЯ РАБОЧЕГО ПРОСТРАНСТВА ПОЛИКЛИНИКИ</a:t>
            </a:r>
            <a:r>
              <a:rPr lang="ru-RU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677334" y="187198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720678" y="187198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Объект 2"/>
          <p:cNvSpPr txBox="1">
            <a:spLocks/>
          </p:cNvSpPr>
          <p:nvPr/>
        </p:nvSpPr>
        <p:spPr>
          <a:xfrm>
            <a:off x="5377219" y="2405678"/>
            <a:ext cx="4679439" cy="3870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детской поликлиники за счет повышения эффективности использования имеющихся площадей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 организации потоков пациентов от записи на прием к врачу до посещения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врача-узкого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на примере врача-офтальмолога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Стандартизация распределения входящих потоков пациентов на прием к врачу-терапевту  (очереди у кабинета врача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56004" y="2014883"/>
            <a:ext cx="128265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4037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проектов, реализованных в период </a:t>
            </a:r>
            <a:r>
              <a:rPr lang="ru-RU" dirty="0" smtClean="0"/>
              <a:t>ноябрь 2016 - апрель 201</a:t>
            </a:r>
            <a:r>
              <a:rPr lang="en-US" dirty="0" smtClean="0"/>
              <a:t>7</a:t>
            </a:r>
            <a:r>
              <a:rPr lang="ru-RU" dirty="0" smtClean="0"/>
              <a:t> 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81045"/>
            <a:ext cx="4631645" cy="4672119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нагрузки врачей и среднего медицинского персонала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РАБОЧЕГО ВРЕМЕНИ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 ПЕДИАТРОВ УЧАСТКОВЫХ 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ВРАЧЕЙ-УЗКИХ СПЕЦИАЛИСТОВ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работы медицинской сестры  на педиатрическом участке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нагрузки врачей-педиатров и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врачей-узких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загрузки и балансировка рабочего времени в паре «Врач-терапевт участковый – медицинская сестра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участковая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677334" y="187198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720678" y="187198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Объект 2"/>
          <p:cNvSpPr txBox="1">
            <a:spLocks/>
          </p:cNvSpPr>
          <p:nvPr/>
        </p:nvSpPr>
        <p:spPr>
          <a:xfrm>
            <a:off x="5308979" y="2028931"/>
            <a:ext cx="4631645" cy="470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Рационализация загрузки медицинской сестры участковой. Стандартизация подготовительной работы медсестры до начала приёма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Рациональная загрузка медицинской сестры дневного стационара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работы участкового педиатра и медсестры»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работы участкового терапевта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работы участковой медсестры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затрат рабочего времени участкового педиатра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93156" y="2051641"/>
            <a:ext cx="4541243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 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ПАЦИЕНТОВ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ПРОЦЕССЫ)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0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4037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Примеры проектов, реализованных в период </a:t>
            </a:r>
            <a:r>
              <a:rPr lang="ru-RU" dirty="0" smtClean="0"/>
              <a:t>ноябрь 2016 - апрель 201</a:t>
            </a:r>
            <a:r>
              <a:rPr lang="en-US" dirty="0" smtClean="0"/>
              <a:t>7</a:t>
            </a:r>
            <a:r>
              <a:rPr lang="ru-RU" dirty="0" smtClean="0"/>
              <a:t> 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2156" y="3516376"/>
            <a:ext cx="4586875" cy="334162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ЭФФЕКТИВНОСТИ ПРОФИЛАКТИЧЕСКОЙ РАБОТЫ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потока проведения профилактических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осмотров</a:t>
            </a:r>
            <a:endParaRPr lang="en-U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проведения профилактических осмотров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677334" y="187198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720678" y="187198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466233" y="1970054"/>
            <a:ext cx="4236416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РЕГИСТРАТУРА и 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-ЦЕНТРЫ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62156" y="2602092"/>
            <a:ext cx="4240493" cy="17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регистратуры. Оптимизация  работы с формальным неформальным потоками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работы регистратуры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регистратуры (новый облик)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7406" y="1974221"/>
            <a:ext cx="3679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ПРОЦЕДУРНЫЕ КАБИНЕТЫ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64376" y="4560896"/>
            <a:ext cx="2436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70104" y="5741653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ДЛО</a:t>
            </a:r>
            <a:endParaRPr lang="ru-RU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2913" y="2568651"/>
            <a:ext cx="4324421" cy="308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потока проведения лабораторных анализов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ЛАБОРАТОРНО-ДИАГНОСТИЧЕСКИХ ИССЛЕДОВАНИЙ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потока проведения лабораторных анализов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Логистика анализов от забора до амбулаторной карты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лабораторной службы»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потока Вакцинопрофилактика»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забора, перемещения и получения результатов анализов крови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 забора крови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7334" y="6239231"/>
            <a:ext cx="3909541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 на получение льготных лекарственных препаратов</a:t>
            </a:r>
          </a:p>
          <a:p>
            <a:pPr lvl="0">
              <a:lnSpc>
                <a:spcPct val="107000"/>
              </a:lnSpc>
              <a:buFont typeface="Wingdings" panose="05000000000000000000" pitchFamily="2" charset="2"/>
              <a:buChar char="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619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 включении в проект…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677334" y="2080488"/>
            <a:ext cx="7860665" cy="4367862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880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На официальный сайт присылается приказ департамента здравоохранения и фармации Ярославской области о включении в проект МО, оказывающей первичную </a:t>
            </a:r>
            <a:r>
              <a:rPr lang="ru-RU" sz="2000" spc="-15" dirty="0" err="1" smtClean="0">
                <a:solidFill>
                  <a:srgbClr val="414142"/>
                </a:solidFill>
                <a:latin typeface="Arial"/>
                <a:cs typeface="Arial"/>
              </a:rPr>
              <a:t>медико</a:t>
            </a: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 – санитарную помощь (далее - поликлиники)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299720" indent="-287020">
              <a:lnSpc>
                <a:spcPct val="100000"/>
              </a:lnSpc>
              <a:spcBef>
                <a:spcPts val="1805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Устанавливаются сроки включения поликлиники (</a:t>
            </a:r>
            <a:r>
              <a:rPr lang="en-US" sz="2000" spc="-15" dirty="0" smtClean="0">
                <a:solidFill>
                  <a:srgbClr val="414142"/>
                </a:solidFill>
                <a:latin typeface="Arial"/>
                <a:cs typeface="Arial"/>
              </a:rPr>
              <a:t>I</a:t>
            </a: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,</a:t>
            </a:r>
            <a:r>
              <a:rPr lang="en-US" sz="2000" spc="-15" dirty="0" smtClean="0">
                <a:solidFill>
                  <a:srgbClr val="414142"/>
                </a:solidFill>
                <a:latin typeface="Arial"/>
                <a:cs typeface="Arial"/>
              </a:rPr>
              <a:t> II</a:t>
            </a: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,</a:t>
            </a:r>
            <a:r>
              <a:rPr lang="en-US" sz="2000" spc="-15" dirty="0" smtClean="0">
                <a:solidFill>
                  <a:srgbClr val="414142"/>
                </a:solidFill>
                <a:latin typeface="Arial"/>
                <a:cs typeface="Arial"/>
              </a:rPr>
              <a:t> III</a:t>
            </a:r>
            <a:r>
              <a:rPr lang="ru-RU" sz="2000" spc="-15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или </a:t>
            </a:r>
            <a:r>
              <a:rPr lang="en-US" sz="2000" spc="-15" dirty="0" smtClean="0">
                <a:solidFill>
                  <a:srgbClr val="414142"/>
                </a:solidFill>
                <a:latin typeface="Arial"/>
                <a:cs typeface="Arial"/>
              </a:rPr>
              <a:t> IV </a:t>
            </a: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квартал). Это означает срок старта проекта в поликлинике</a:t>
            </a:r>
          </a:p>
          <a:p>
            <a:pPr marL="299720" indent="-287020">
              <a:lnSpc>
                <a:spcPct val="100000"/>
              </a:lnSpc>
              <a:spcBef>
                <a:spcPts val="1805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5" dirty="0" smtClean="0">
                <a:solidFill>
                  <a:srgbClr val="414142"/>
                </a:solidFill>
                <a:latin typeface="Arial"/>
                <a:cs typeface="Arial"/>
              </a:rPr>
              <a:t>По согласованию с руководством поликлиники на место выезжает представитель РЦ ПМСП </a:t>
            </a:r>
            <a:endParaRPr lang="ru-RU" sz="2000" spc="-10" dirty="0" smtClean="0">
              <a:solidFill>
                <a:srgbClr val="414142"/>
              </a:solidFill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0" dirty="0" smtClean="0">
                <a:solidFill>
                  <a:srgbClr val="414142"/>
                </a:solidFill>
                <a:latin typeface="Arial"/>
                <a:cs typeface="Arial"/>
              </a:rPr>
              <a:t>От поликлиники требуются следующие документы </a:t>
            </a:r>
            <a:r>
              <a:rPr lang="ru-RU" sz="2000" dirty="0" smtClean="0">
                <a:latin typeface="Arial"/>
                <a:cs typeface="Arial"/>
              </a:rPr>
              <a:t>(</a:t>
            </a:r>
            <a:r>
              <a:rPr lang="ru-RU" dirty="0" smtClean="0">
                <a:latin typeface="Arial"/>
                <a:cs typeface="Arial"/>
              </a:rPr>
              <a:t>ПРИКАЗ О СОЗДАНИИ РАБОЧЕЙ ГРУППЫ, ПАСПОРТ ПРОЕКТА, ДОРОЖНАЯ КАРТА и ТАКТИЧЕСКИЙ ПЛАН РЕАЛИЗАЦИИ, далее - ТПР)</a:t>
            </a:r>
            <a:endParaRPr lang="ru-RU" spc="-10" dirty="0" smtClean="0">
              <a:solidFill>
                <a:srgbClr val="41414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2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 flipV="1">
            <a:off x="677334" y="1753153"/>
            <a:ext cx="86400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720678" y="1753153"/>
            <a:ext cx="59665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5298" y="779488"/>
            <a:ext cx="883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При включении в проект…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object 2"/>
          <p:cNvSpPr txBox="1"/>
          <p:nvPr/>
        </p:nvSpPr>
        <p:spPr>
          <a:xfrm>
            <a:off x="677334" y="2080488"/>
            <a:ext cx="7860665" cy="1036181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spcBef>
                <a:spcPts val="1800"/>
              </a:spcBef>
              <a:buFont typeface="Wingdings"/>
              <a:buChar char=""/>
              <a:tabLst>
                <a:tab pos="299720" algn="l"/>
              </a:tabLst>
            </a:pPr>
            <a:r>
              <a:rPr lang="ru-RU" sz="2000" spc="-10" dirty="0" smtClean="0">
                <a:solidFill>
                  <a:srgbClr val="414142"/>
                </a:solidFill>
                <a:latin typeface="Arial"/>
                <a:cs typeface="Arial"/>
              </a:rPr>
              <a:t>От поликлиники требуются  следующие документы </a:t>
            </a:r>
            <a:r>
              <a:rPr lang="ru-RU" sz="2000" dirty="0" smtClean="0">
                <a:latin typeface="Arial"/>
                <a:cs typeface="Arial"/>
              </a:rPr>
              <a:t>(ПРИКАЗ О СОЗДАНИИ РАБОЧЕЙ ГРУППЫ, ДОРОЖНАЯ КАРТА, ПАСПОРТ ПРОЕКТА и ТПР)</a:t>
            </a:r>
            <a:endParaRPr lang="ru-RU" sz="2000" spc="-10" dirty="0" smtClean="0">
              <a:solidFill>
                <a:srgbClr val="414142"/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116668"/>
            <a:ext cx="4116852" cy="2255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33" y="3116668"/>
            <a:ext cx="4741326" cy="22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1225</TotalTime>
  <Words>976</Words>
  <Application>Microsoft Office PowerPoint</Application>
  <PresentationFormat>Широкоэкранный</PresentationFormat>
  <Paragraphs>170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Тема: Этапы развертывания проектной деятельности. </vt:lpstr>
      <vt:lpstr>Презентация PowerPoint</vt:lpstr>
      <vt:lpstr>НАПРАВЛЕНИЯ ПРОЕКТНОЙ ДЕЯТЕЛЬНОСТИ </vt:lpstr>
      <vt:lpstr>НАПРАВЛЕНИЯ ПРОЕКТНОЙ ДЕЯТЕЛЬНОСТИ, которые повышают удовлетворенность пациентов  </vt:lpstr>
      <vt:lpstr>Примеры проектов, реализованных в период ноябрь 2016 - апрель 2017 г. </vt:lpstr>
      <vt:lpstr>Примеры проектов, реализованных в период ноябрь 2016 - апрель 2017 г. </vt:lpstr>
      <vt:lpstr>Примеры проектов, реализованных в период ноябрь 2016 - апрель 2017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“Бережливое производство”  и пилотный проект “Бережливая поликлиника” – опыт внедрения производственной системы в здравоохранение.</dc:title>
  <dc:creator>Морарь И.Н.</dc:creator>
  <cp:lastModifiedBy>Евсеевич Н.А.</cp:lastModifiedBy>
  <cp:revision>78</cp:revision>
  <cp:lastPrinted>2018-02-09T11:48:33Z</cp:lastPrinted>
  <dcterms:created xsi:type="dcterms:W3CDTF">2018-01-30T08:59:52Z</dcterms:created>
  <dcterms:modified xsi:type="dcterms:W3CDTF">2018-02-22T05:33:26Z</dcterms:modified>
</cp:coreProperties>
</file>