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2A04-21A9-4492-B416-BA529AEAE05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F802-0E34-4A6E-809C-D19306AA8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2A04-21A9-4492-B416-BA529AEAE05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F802-0E34-4A6E-809C-D19306AA8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31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2A04-21A9-4492-B416-BA529AEAE05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F802-0E34-4A6E-809C-D19306AA8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2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2A04-21A9-4492-B416-BA529AEAE05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F802-0E34-4A6E-809C-D19306AA8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32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2A04-21A9-4492-B416-BA529AEAE05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F802-0E34-4A6E-809C-D19306AA8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07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2A04-21A9-4492-B416-BA529AEAE05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F802-0E34-4A6E-809C-D19306AA8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00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2A04-21A9-4492-B416-BA529AEAE05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F802-0E34-4A6E-809C-D19306AA8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14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2A04-21A9-4492-B416-BA529AEAE05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F802-0E34-4A6E-809C-D19306AA8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6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2A04-21A9-4492-B416-BA529AEAE05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F802-0E34-4A6E-809C-D19306AA8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89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2A04-21A9-4492-B416-BA529AEAE05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F802-0E34-4A6E-809C-D19306AA8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2A04-21A9-4492-B416-BA529AEAE05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F802-0E34-4A6E-809C-D19306AA8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32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D2A04-21A9-4492-B416-BA529AEAE05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EF802-0E34-4A6E-809C-D19306AA8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80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42150" y="1500134"/>
            <a:ext cx="4143593" cy="13399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 smtClean="0">
                <a:latin typeface="+mj-lt"/>
                <a:cs typeface="Times New Roman" pitchFamily="18" charset="0"/>
              </a:rPr>
              <a:t>Утверждаю:</a:t>
            </a:r>
          </a:p>
          <a:p>
            <a:r>
              <a:rPr lang="ru-RU" sz="1400" dirty="0" smtClean="0">
                <a:latin typeface="+mj-lt"/>
                <a:cs typeface="Times New Roman" pitchFamily="18" charset="0"/>
              </a:rPr>
              <a:t>Директор </a:t>
            </a:r>
            <a:r>
              <a:rPr lang="ru-RU" sz="1400" dirty="0">
                <a:latin typeface="+mj-lt"/>
                <a:cs typeface="Times New Roman" pitchFamily="18" charset="0"/>
              </a:rPr>
              <a:t>департамента здравоохранения и фармации Ярославской </a:t>
            </a:r>
            <a:r>
              <a:rPr lang="ru-RU" sz="1400" dirty="0" smtClean="0">
                <a:latin typeface="+mj-lt"/>
                <a:cs typeface="Times New Roman" pitchFamily="18" charset="0"/>
              </a:rPr>
              <a:t>области</a:t>
            </a:r>
          </a:p>
          <a:p>
            <a:r>
              <a:rPr lang="ru-RU" sz="1400" dirty="0" smtClean="0">
                <a:latin typeface="+mj-lt"/>
                <a:cs typeface="Times New Roman" pitchFamily="18" charset="0"/>
              </a:rPr>
              <a:t>____________________   Р. Р. </a:t>
            </a:r>
            <a:r>
              <a:rPr lang="ru-RU" sz="1400" dirty="0" err="1" smtClean="0">
                <a:latin typeface="+mj-lt"/>
                <a:cs typeface="Times New Roman" pitchFamily="18" charset="0"/>
              </a:rPr>
              <a:t>Саитгареев</a:t>
            </a:r>
            <a:endParaRPr lang="ru-RU" sz="1400" dirty="0" smtClean="0">
              <a:latin typeface="+mj-lt"/>
              <a:cs typeface="Times New Roman" pitchFamily="18" charset="0"/>
            </a:endParaRPr>
          </a:p>
          <a:p>
            <a:pPr algn="ctr"/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16041" y="3247330"/>
            <a:ext cx="7098012" cy="16787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  <a:cs typeface="Times New Roman" pitchFamily="18" charset="0"/>
              </a:rPr>
              <a:t>Паспорт проекта</a:t>
            </a:r>
          </a:p>
          <a:p>
            <a:pPr algn="ctr"/>
            <a:r>
              <a:rPr lang="ru-RU" b="1" dirty="0" smtClean="0">
                <a:latin typeface="+mj-lt"/>
                <a:cs typeface="Times New Roman" pitchFamily="18" charset="0"/>
              </a:rPr>
              <a:t>«Полное </a:t>
            </a:r>
            <a:r>
              <a:rPr lang="ru-RU" b="1" dirty="0" smtClean="0">
                <a:latin typeface="+mj-lt"/>
                <a:cs typeface="Times New Roman" pitchFamily="18" charset="0"/>
              </a:rPr>
              <a:t>наименование </a:t>
            </a:r>
            <a:r>
              <a:rPr lang="ru-RU" b="1" dirty="0" smtClean="0">
                <a:latin typeface="+mj-lt"/>
                <a:cs typeface="Times New Roman" pitchFamily="18" charset="0"/>
              </a:rPr>
              <a:t>проекта»</a:t>
            </a:r>
            <a:endParaRPr lang="ru-RU" b="1" dirty="0">
              <a:latin typeface="+mj-lt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2236" y="5529459"/>
            <a:ext cx="3178696" cy="1127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u="sng" dirty="0" smtClean="0">
                <a:latin typeface="+mj-lt"/>
                <a:cs typeface="Times New Roman" pitchFamily="18" charset="0"/>
              </a:rPr>
              <a:t>Руководитель</a:t>
            </a:r>
            <a:r>
              <a:rPr lang="ru-RU" sz="1400" dirty="0" smtClean="0">
                <a:latin typeface="+mj-lt"/>
                <a:cs typeface="Times New Roman" pitchFamily="18" charset="0"/>
              </a:rPr>
              <a:t> </a:t>
            </a:r>
            <a:r>
              <a:rPr lang="ru-RU" sz="1400" b="1" u="sng" dirty="0" smtClean="0">
                <a:latin typeface="+mj-lt"/>
                <a:cs typeface="Times New Roman" pitchFamily="18" charset="0"/>
              </a:rPr>
              <a:t>проекта</a:t>
            </a:r>
            <a:r>
              <a:rPr lang="ru-RU" sz="1400" dirty="0" smtClean="0">
                <a:latin typeface="+mj-lt"/>
                <a:cs typeface="Times New Roman" pitchFamily="18" charset="0"/>
              </a:rPr>
              <a:t>:</a:t>
            </a:r>
          </a:p>
          <a:p>
            <a:r>
              <a:rPr lang="ru-RU" sz="1400" dirty="0" smtClean="0">
                <a:latin typeface="+mj-lt"/>
                <a:cs typeface="Times New Roman" pitchFamily="18" charset="0"/>
              </a:rPr>
              <a:t>И. И. Иванов</a:t>
            </a:r>
            <a:endParaRPr lang="ru-RU" sz="1400" dirty="0" smtClean="0">
              <a:latin typeface="+mj-lt"/>
              <a:cs typeface="Times New Roman" pitchFamily="18" charset="0"/>
            </a:endParaRPr>
          </a:p>
          <a:p>
            <a:r>
              <a:rPr lang="ru-RU" sz="1400" dirty="0" smtClean="0">
                <a:latin typeface="+mj-lt"/>
                <a:cs typeface="Times New Roman" pitchFamily="18" charset="0"/>
              </a:rPr>
              <a:t>(ФИО того, кто руководит конкретным </a:t>
            </a:r>
            <a:r>
              <a:rPr lang="ru-RU" sz="1400" dirty="0" smtClean="0">
                <a:latin typeface="+mj-lt"/>
                <a:cs typeface="Times New Roman" pitchFamily="18" charset="0"/>
              </a:rPr>
              <a:t>проектом)</a:t>
            </a:r>
            <a:endParaRPr lang="ru-RU" sz="1400" dirty="0">
              <a:latin typeface="+mj-lt"/>
              <a:cs typeface="Times New Roman" pitchFamily="18" charset="0"/>
            </a:endParaRPr>
          </a:p>
        </p:txBody>
      </p:sp>
      <p:sp>
        <p:nvSpPr>
          <p:cNvPr id="9" name="Прямоугольник 6"/>
          <p:cNvSpPr>
            <a:spLocks noGrp="1"/>
          </p:cNvSpPr>
          <p:nvPr>
            <p:ph idx="1"/>
          </p:nvPr>
        </p:nvSpPr>
        <p:spPr>
          <a:xfrm>
            <a:off x="733443" y="1500134"/>
            <a:ext cx="4143593" cy="13399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>
              <a:lnSpc>
                <a:spcPct val="50000"/>
              </a:lnSpc>
              <a:buNone/>
            </a:pPr>
            <a:r>
              <a:rPr lang="ru-RU" sz="1400" b="1" u="sng" dirty="0" smtClean="0">
                <a:latin typeface="+mj-lt"/>
              </a:rPr>
              <a:t>Согласовано</a:t>
            </a:r>
            <a:r>
              <a:rPr lang="ru-RU" sz="1400" dirty="0" smtClean="0">
                <a:latin typeface="+mj-lt"/>
              </a:rPr>
              <a:t>:</a:t>
            </a:r>
          </a:p>
          <a:p>
            <a:pPr>
              <a:lnSpc>
                <a:spcPct val="50000"/>
              </a:lnSpc>
              <a:buNone/>
            </a:pPr>
            <a:r>
              <a:rPr lang="ru-RU" sz="1400" dirty="0" smtClean="0">
                <a:latin typeface="+mj-lt"/>
              </a:rPr>
              <a:t>Главный </a:t>
            </a:r>
            <a:r>
              <a:rPr lang="ru-RU" sz="1400" dirty="0" smtClean="0">
                <a:latin typeface="+mj-lt"/>
              </a:rPr>
              <a:t>врач </a:t>
            </a:r>
            <a:r>
              <a:rPr lang="ru-RU" sz="1400" i="1" dirty="0" smtClean="0">
                <a:latin typeface="+mj-lt"/>
              </a:rPr>
              <a:t>ГБУЗ ЯО </a:t>
            </a:r>
            <a:r>
              <a:rPr lang="ru-RU" sz="1400" dirty="0" smtClean="0">
                <a:latin typeface="+mj-lt"/>
              </a:rPr>
              <a:t>… (название ЛПУ полностью)</a:t>
            </a:r>
          </a:p>
          <a:p>
            <a:pPr>
              <a:lnSpc>
                <a:spcPct val="50000"/>
              </a:lnSpc>
              <a:buNone/>
            </a:pPr>
            <a:r>
              <a:rPr lang="ru-RU" sz="1400" dirty="0" smtClean="0">
                <a:latin typeface="+mj-lt"/>
              </a:rPr>
              <a:t> __________________      С. С. Сидоров</a:t>
            </a:r>
            <a:endParaRPr lang="ru-RU" sz="1400" dirty="0">
              <a:latin typeface="+mj-lt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55553" y="242802"/>
            <a:ext cx="730190" cy="737784"/>
          </a:xfrm>
          <a:prstGeom prst="rect">
            <a:avLst/>
          </a:prstGeom>
        </p:spPr>
      </p:pic>
      <p:sp>
        <p:nvSpPr>
          <p:cNvPr id="14" name="Заголовок 2"/>
          <p:cNvSpPr txBox="1">
            <a:spLocks/>
          </p:cNvSpPr>
          <p:nvPr/>
        </p:nvSpPr>
        <p:spPr>
          <a:xfrm>
            <a:off x="1879836" y="253375"/>
            <a:ext cx="8229600" cy="1002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50000"/>
              </a:lnSpc>
            </a:pPr>
            <a:r>
              <a:rPr lang="ru-RU" sz="1800" b="1" dirty="0" smtClean="0">
                <a:cs typeface="Times New Roman" pitchFamily="18" charset="0"/>
              </a:rPr>
              <a:t>Департамент здравоохранения и фармации Ярославской области </a:t>
            </a:r>
          </a:p>
          <a:p>
            <a:pPr>
              <a:lnSpc>
                <a:spcPct val="50000"/>
              </a:lnSpc>
            </a:pPr>
            <a:endParaRPr lang="ru-RU" sz="1800" b="1" dirty="0">
              <a:cs typeface="Times New Roman" pitchFamily="18" charset="0"/>
            </a:endParaRPr>
          </a:p>
          <a:p>
            <a:pPr algn="ctr">
              <a:lnSpc>
                <a:spcPct val="50000"/>
              </a:lnSpc>
            </a:pPr>
            <a:r>
              <a:rPr lang="ru-RU" sz="1600" b="1" dirty="0" smtClean="0">
                <a:cs typeface="Times New Roman" pitchFamily="18" charset="0"/>
              </a:rPr>
              <a:t/>
            </a:r>
            <a:br>
              <a:rPr lang="ru-RU" sz="1600" b="1" dirty="0" smtClean="0">
                <a:cs typeface="Times New Roman" pitchFamily="18" charset="0"/>
              </a:rPr>
            </a:br>
            <a:r>
              <a:rPr lang="ru-RU" sz="2000" b="1" dirty="0" smtClean="0">
                <a:cs typeface="Times New Roman" pitchFamily="18" charset="0"/>
              </a:rPr>
              <a:t>Наименование медицинской организации ЯО   …</a:t>
            </a:r>
            <a:endParaRPr lang="ru-RU" sz="18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41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2549" y="1060669"/>
            <a:ext cx="4333966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 smtClean="0">
                <a:cs typeface="Times New Roman" pitchFamily="18" charset="0"/>
              </a:rPr>
              <a:t>1. </a:t>
            </a:r>
            <a:r>
              <a:rPr lang="ru-RU" sz="1400" b="1" u="sng" dirty="0" smtClean="0">
                <a:cs typeface="Times New Roman" pitchFamily="18" charset="0"/>
              </a:rPr>
              <a:t>Общая </a:t>
            </a:r>
            <a:r>
              <a:rPr lang="ru-RU" sz="1400" b="1" u="sng" dirty="0">
                <a:cs typeface="Times New Roman" pitchFamily="18" charset="0"/>
              </a:rPr>
              <a:t>информация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endParaRPr lang="ru-RU" sz="1400" b="1" u="sng" dirty="0">
              <a:cs typeface="Times New Roman" pitchFamily="18" charset="0"/>
            </a:endParaRPr>
          </a:p>
          <a:p>
            <a:r>
              <a:rPr lang="ru-RU" sz="1400" b="1" u="sng" dirty="0">
                <a:cs typeface="Times New Roman" pitchFamily="18" charset="0"/>
              </a:rPr>
              <a:t>Заказчик проекта:</a:t>
            </a:r>
            <a:r>
              <a:rPr lang="ru-RU" sz="1400" dirty="0">
                <a:cs typeface="Times New Roman" pitchFamily="18" charset="0"/>
              </a:rPr>
              <a:t> </a:t>
            </a:r>
            <a:r>
              <a:rPr lang="ru-RU" sz="1200" dirty="0">
                <a:cs typeface="Times New Roman" pitchFamily="18" charset="0"/>
              </a:rPr>
              <a:t>Директор департамента здравоохранения и фармации Ярославской области    Р</a:t>
            </a:r>
            <a:r>
              <a:rPr lang="ru-RU" sz="1200" dirty="0" smtClean="0">
                <a:cs typeface="Times New Roman" pitchFamily="18" charset="0"/>
              </a:rPr>
              <a:t>. Р</a:t>
            </a:r>
            <a:r>
              <a:rPr lang="ru-RU" sz="1200" dirty="0">
                <a:cs typeface="Times New Roman" pitchFamily="18" charset="0"/>
              </a:rPr>
              <a:t>. </a:t>
            </a:r>
            <a:r>
              <a:rPr lang="ru-RU" sz="1200" dirty="0" err="1">
                <a:cs typeface="Times New Roman" pitchFamily="18" charset="0"/>
              </a:rPr>
              <a:t>Саитгареев</a:t>
            </a:r>
            <a:r>
              <a:rPr lang="ru-RU" sz="1200" dirty="0">
                <a:cs typeface="Times New Roman" pitchFamily="18" charset="0"/>
              </a:rPr>
              <a:t>.</a:t>
            </a:r>
          </a:p>
          <a:p>
            <a:r>
              <a:rPr lang="ru-RU" sz="1400" b="1" u="sng" dirty="0">
                <a:cs typeface="Times New Roman" pitchFamily="18" charset="0"/>
              </a:rPr>
              <a:t>Руководитель проекта: </a:t>
            </a:r>
            <a:endParaRPr lang="ru-RU" sz="1400" b="1" u="sng" dirty="0" smtClean="0">
              <a:cs typeface="Times New Roman" pitchFamily="18" charset="0"/>
            </a:endParaRPr>
          </a:p>
          <a:p>
            <a:endParaRPr lang="ru-RU" sz="1400" dirty="0">
              <a:cs typeface="Times New Roman" pitchFamily="18" charset="0"/>
            </a:endParaRPr>
          </a:p>
          <a:p>
            <a:r>
              <a:rPr lang="ru-RU" sz="1400" b="1" u="sng" dirty="0">
                <a:cs typeface="Times New Roman" pitchFamily="18" charset="0"/>
              </a:rPr>
              <a:t>Периметр проекта: </a:t>
            </a:r>
            <a:endParaRPr lang="ru-RU" sz="1400" b="1" u="sng" dirty="0" smtClean="0">
              <a:cs typeface="Times New Roman" pitchFamily="18" charset="0"/>
            </a:endParaRPr>
          </a:p>
          <a:p>
            <a:endParaRPr lang="ru-RU" sz="1400" b="1" u="sng" dirty="0"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18743" y="1060669"/>
            <a:ext cx="6691086" cy="1877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cs typeface="Times New Roman" pitchFamily="18" charset="0"/>
              </a:rPr>
              <a:t>2</a:t>
            </a:r>
            <a:r>
              <a:rPr lang="ru-RU" sz="1400" dirty="0" smtClean="0">
                <a:cs typeface="Times New Roman" pitchFamily="18" charset="0"/>
              </a:rPr>
              <a:t>. </a:t>
            </a:r>
            <a:r>
              <a:rPr lang="ru-RU" sz="1400" b="1" u="sng" dirty="0" smtClean="0">
                <a:cs typeface="Times New Roman" pitchFamily="18" charset="0"/>
              </a:rPr>
              <a:t>Обоснование </a:t>
            </a:r>
            <a:r>
              <a:rPr lang="ru-RU" sz="1400" b="1" u="sng" dirty="0">
                <a:cs typeface="Times New Roman" pitchFamily="18" charset="0"/>
              </a:rPr>
              <a:t>выбора</a:t>
            </a:r>
          </a:p>
          <a:p>
            <a:pPr algn="ctr"/>
            <a:endParaRPr lang="ru-RU" sz="1400" b="1" u="sng" dirty="0"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cs typeface="Times New Roman" pitchFamily="18" charset="0"/>
              </a:rPr>
              <a:t>Ошибки в планировании закупок расходных материалов для нужд поликлиники.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cs typeface="Times New Roman" pitchFamily="18" charset="0"/>
              </a:rPr>
              <a:t>Потери времени при поиске необходимого медицинского изделия  главной медсестрой на складе до 30 минут.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cs typeface="Times New Roman" pitchFamily="18" charset="0"/>
              </a:rPr>
              <a:t>Необоснованно завышенные запасы расходных материалов до 2-4 </a:t>
            </a:r>
            <a:r>
              <a:rPr lang="ru-RU" sz="1200" dirty="0" smtClean="0">
                <a:cs typeface="Times New Roman" pitchFamily="18" charset="0"/>
              </a:rPr>
              <a:t>месяцев</a:t>
            </a:r>
            <a:r>
              <a:rPr lang="en-US" sz="1200" dirty="0" smtClean="0">
                <a:cs typeface="Times New Roman" pitchFamily="18" charset="0"/>
              </a:rPr>
              <a:t>.</a:t>
            </a:r>
            <a:endParaRPr lang="ru-RU" sz="1200" dirty="0" smtClean="0"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200" dirty="0" smtClean="0"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2549" y="3432815"/>
            <a:ext cx="4333966" cy="33239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cs typeface="Times New Roman" pitchFamily="18" charset="0"/>
            </a:endParaRPr>
          </a:p>
          <a:p>
            <a:pPr marL="342900" indent="-342900" algn="ctr">
              <a:buAutoNum type="arabicPeriod" startAt="3"/>
            </a:pPr>
            <a:r>
              <a:rPr lang="ru-RU" sz="1400" b="1" u="sng" dirty="0" smtClean="0">
                <a:cs typeface="Times New Roman" pitchFamily="18" charset="0"/>
              </a:rPr>
              <a:t>Цель и плановый эффект проекта</a:t>
            </a:r>
          </a:p>
          <a:p>
            <a:pPr marL="342900" indent="-342900" algn="ctr">
              <a:buAutoNum type="arabicPeriod" startAt="3"/>
            </a:pPr>
            <a:endParaRPr lang="ru-RU" sz="1400" b="1" u="sng" dirty="0" smtClean="0">
              <a:cs typeface="Times New Roman" pitchFamily="18" charset="0"/>
            </a:endParaRPr>
          </a:p>
          <a:p>
            <a:r>
              <a:rPr lang="ru-RU" sz="1400" b="1" dirty="0" smtClean="0">
                <a:cs typeface="Times New Roman" pitchFamily="18" charset="0"/>
              </a:rPr>
              <a:t>Плановый эффект</a:t>
            </a:r>
            <a:r>
              <a:rPr lang="ru-RU" sz="1200" b="1" dirty="0" smtClean="0">
                <a:cs typeface="Times New Roman" pitchFamily="18" charset="0"/>
              </a:rPr>
              <a:t>: </a:t>
            </a:r>
            <a:r>
              <a:rPr lang="ru-RU" sz="1200" dirty="0" smtClean="0">
                <a:cs typeface="Times New Roman" pitchFamily="18" charset="0"/>
              </a:rPr>
              <a:t>Выстраивание логистики распределения автотранспорта по целям и </a:t>
            </a:r>
            <a:r>
              <a:rPr lang="ru-RU" sz="1200" dirty="0" smtClean="0">
                <a:cs typeface="Times New Roman" pitchFamily="18" charset="0"/>
              </a:rPr>
              <a:t>задачам</a:t>
            </a:r>
            <a:endParaRPr lang="ru-RU" sz="1200" dirty="0" smtClean="0">
              <a:cs typeface="Times New Roman" pitchFamily="18" charset="0"/>
            </a:endParaRPr>
          </a:p>
          <a:p>
            <a:r>
              <a:rPr lang="ru-RU" sz="1400" b="1" dirty="0" smtClean="0">
                <a:cs typeface="Times New Roman" pitchFamily="18" charset="0"/>
              </a:rPr>
              <a:t>Цели: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cs typeface="Times New Roman" pitchFamily="18" charset="0"/>
              </a:rPr>
              <a:t>Планируемая работа по заявкам с 40%  до 80%.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cs typeface="Times New Roman" pitchFamily="18" charset="0"/>
              </a:rPr>
              <a:t>Создание маршрутных карт.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cs typeface="Times New Roman" pitchFamily="18" charset="0"/>
              </a:rPr>
              <a:t>…</a:t>
            </a:r>
          </a:p>
          <a:p>
            <a:pPr marL="342900" indent="-342900">
              <a:buFont typeface="+mj-lt"/>
              <a:buAutoNum type="arabicPeriod"/>
            </a:pPr>
            <a:endParaRPr lang="ru-RU" sz="1400" dirty="0"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 smtClean="0">
              <a:cs typeface="Times New Roman" pitchFamily="18" charset="0"/>
            </a:endParaRPr>
          </a:p>
          <a:p>
            <a:endParaRPr lang="ru-RU" sz="1400" dirty="0" smtClean="0">
              <a:cs typeface="Times New Roman" pitchFamily="18" charset="0"/>
            </a:endParaRPr>
          </a:p>
          <a:p>
            <a:endParaRPr lang="ru-RU" sz="1400" dirty="0">
              <a:cs typeface="Times New Roman" pitchFamily="18" charset="0"/>
            </a:endParaRPr>
          </a:p>
          <a:p>
            <a:endParaRPr lang="ru-RU" sz="1400" dirty="0" smtClean="0">
              <a:cs typeface="Times New Roman" pitchFamily="18" charset="0"/>
            </a:endParaRPr>
          </a:p>
          <a:p>
            <a:endParaRPr lang="ru-RU" sz="1400" dirty="0"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4697" y="3432815"/>
            <a:ext cx="6585132" cy="32008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cs typeface="Times New Roman" pitchFamily="18" charset="0"/>
              </a:rPr>
              <a:t>4.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b="1" u="sng" dirty="0" smtClean="0">
                <a:cs typeface="Times New Roman" pitchFamily="18" charset="0"/>
              </a:rPr>
              <a:t>Ключевые события</a:t>
            </a:r>
          </a:p>
          <a:p>
            <a:pPr algn="ctr"/>
            <a:endParaRPr lang="ru-RU" sz="1400" b="1" u="sng" dirty="0"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200" dirty="0"/>
              <a:t>Старт проекта – </a:t>
            </a:r>
            <a:r>
              <a:rPr lang="ru-RU" sz="1200" dirty="0" smtClean="0"/>
              <a:t>00.00.2018</a:t>
            </a:r>
            <a:r>
              <a:rPr lang="ru-RU" sz="1200" dirty="0"/>
              <a:t>.</a:t>
            </a:r>
          </a:p>
          <a:p>
            <a:pPr marL="342900" indent="-342900">
              <a:buAutoNum type="arabicPeriod"/>
            </a:pPr>
            <a:r>
              <a:rPr lang="ru-RU" sz="1200" dirty="0"/>
              <a:t>Снятие текущего </a:t>
            </a:r>
            <a:r>
              <a:rPr lang="ru-RU" sz="1200" dirty="0" smtClean="0"/>
              <a:t>состояния. Разработка паспорта проекта (согласование с РЦ ПМСП). Формирование </a:t>
            </a:r>
            <a:r>
              <a:rPr lang="ru-RU" sz="1200" dirty="0"/>
              <a:t>целевого состояния. Разработка тактического плана реализации проекта </a:t>
            </a:r>
            <a:r>
              <a:rPr lang="ru-RU" sz="1200" dirty="0" smtClean="0"/>
              <a:t>-00.00.2018</a:t>
            </a:r>
            <a:r>
              <a:rPr lang="ru-RU" sz="1200" dirty="0"/>
              <a:t>.</a:t>
            </a:r>
          </a:p>
          <a:p>
            <a:pPr marL="342900" indent="-342900">
              <a:buAutoNum type="arabicPeriod"/>
            </a:pPr>
            <a:r>
              <a:rPr lang="ru-RU" sz="1200" dirty="0"/>
              <a:t>Защита целей проекта перед заказчиком – </a:t>
            </a:r>
            <a:r>
              <a:rPr lang="ru-RU" sz="1200" dirty="0" smtClean="0"/>
              <a:t>00.00.18</a:t>
            </a:r>
            <a:r>
              <a:rPr lang="ru-RU" sz="1200" dirty="0"/>
              <a:t>. </a:t>
            </a:r>
            <a:endParaRPr lang="ru-RU" sz="1200" dirty="0" smtClean="0"/>
          </a:p>
          <a:p>
            <a:pPr marL="342900" indent="-342900">
              <a:buAutoNum type="arabicPeriod"/>
            </a:pPr>
            <a:r>
              <a:rPr lang="en-US" sz="1200" dirty="0" smtClean="0"/>
              <a:t>Kick-off </a:t>
            </a:r>
            <a:r>
              <a:rPr lang="ru-RU" sz="1200" dirty="0" smtClean="0"/>
              <a:t>(</a:t>
            </a:r>
            <a:r>
              <a:rPr lang="ru-RU" sz="1200" i="1" dirty="0" smtClean="0">
                <a:cs typeface="Times New Roman" pitchFamily="18" charset="0"/>
              </a:rPr>
              <a:t>через </a:t>
            </a:r>
            <a:r>
              <a:rPr lang="ru-RU" sz="1200" i="1" dirty="0">
                <a:cs typeface="Times New Roman" pitchFamily="18" charset="0"/>
              </a:rPr>
              <a:t>1 месяц после старта </a:t>
            </a:r>
            <a:r>
              <a:rPr lang="ru-RU" sz="1200" i="1" dirty="0" smtClean="0">
                <a:cs typeface="Times New Roman" pitchFamily="18" charset="0"/>
              </a:rPr>
              <a:t>проекта</a:t>
            </a:r>
            <a:r>
              <a:rPr lang="ru-RU" sz="1200" dirty="0" smtClean="0">
                <a:cs typeface="Times New Roman" pitchFamily="18" charset="0"/>
              </a:rPr>
              <a:t>)</a:t>
            </a:r>
            <a:r>
              <a:rPr lang="ru-RU" sz="1200" dirty="0" smtClean="0"/>
              <a:t> </a:t>
            </a:r>
            <a:r>
              <a:rPr lang="ru-RU" sz="1200" dirty="0"/>
              <a:t>- </a:t>
            </a:r>
            <a:r>
              <a:rPr lang="ru-RU" sz="1200" dirty="0" smtClean="0"/>
              <a:t>00</a:t>
            </a:r>
            <a:r>
              <a:rPr lang="en-US" sz="1200" dirty="0" smtClean="0"/>
              <a:t>.0</a:t>
            </a:r>
            <a:r>
              <a:rPr lang="ru-RU" sz="1200" dirty="0" smtClean="0"/>
              <a:t>0</a:t>
            </a:r>
            <a:r>
              <a:rPr lang="en-US" sz="1200" dirty="0" smtClean="0"/>
              <a:t>.</a:t>
            </a:r>
            <a:r>
              <a:rPr lang="ru-RU" sz="1200" dirty="0"/>
              <a:t>20</a:t>
            </a:r>
            <a:r>
              <a:rPr lang="en-US" sz="1200" dirty="0"/>
              <a:t>18</a:t>
            </a:r>
            <a:r>
              <a:rPr lang="ru-RU" sz="1200" dirty="0"/>
              <a:t>.</a:t>
            </a:r>
          </a:p>
          <a:p>
            <a:pPr marL="342900" indent="-342900">
              <a:buAutoNum type="arabicPeriod"/>
            </a:pPr>
            <a:r>
              <a:rPr lang="ru-RU" sz="1200" dirty="0"/>
              <a:t>Определение промежуточных результатов и их визуализация </a:t>
            </a:r>
            <a:r>
              <a:rPr lang="ru-RU" sz="1200" dirty="0">
                <a:cs typeface="Times New Roman" pitchFamily="18" charset="0"/>
              </a:rPr>
              <a:t>(</a:t>
            </a:r>
            <a:r>
              <a:rPr lang="ru-RU" sz="1200" i="1" dirty="0">
                <a:cs typeface="Times New Roman" pitchFamily="18" charset="0"/>
              </a:rPr>
              <a:t>в виде стенда или </a:t>
            </a:r>
            <a:r>
              <a:rPr lang="ru-RU" sz="1200" i="1" dirty="0" err="1">
                <a:cs typeface="Times New Roman" pitchFamily="18" charset="0"/>
              </a:rPr>
              <a:t>обеи</a:t>
            </a:r>
            <a:r>
              <a:rPr lang="ru-RU" sz="1200" i="1" dirty="0">
                <a:cs typeface="Times New Roman" pitchFamily="18" charset="0"/>
              </a:rPr>
              <a:t>, </a:t>
            </a:r>
            <a:r>
              <a:rPr lang="ru-RU" sz="1200" i="1" dirty="0" err="1">
                <a:cs typeface="Times New Roman" pitchFamily="18" charset="0"/>
              </a:rPr>
              <a:t>гемба</a:t>
            </a:r>
            <a:r>
              <a:rPr lang="ru-RU" sz="1200" i="1" dirty="0">
                <a:cs typeface="Times New Roman" pitchFamily="18" charset="0"/>
              </a:rPr>
              <a:t> - комнаты</a:t>
            </a:r>
            <a:r>
              <a:rPr lang="ru-RU" sz="1200" dirty="0" smtClean="0">
                <a:cs typeface="Times New Roman" pitchFamily="18" charset="0"/>
              </a:rPr>
              <a:t>) </a:t>
            </a:r>
            <a:r>
              <a:rPr lang="ru-RU" sz="1200" dirty="0" smtClean="0"/>
              <a:t>– </a:t>
            </a:r>
            <a:r>
              <a:rPr lang="ru-RU" sz="1200" dirty="0"/>
              <a:t>еженедельно, ежемесячно.</a:t>
            </a:r>
          </a:p>
          <a:p>
            <a:pPr marL="342900" indent="-342900">
              <a:buAutoNum type="arabicPeriod"/>
            </a:pPr>
            <a:r>
              <a:rPr lang="ru-RU" sz="1200" dirty="0"/>
              <a:t>Анализ  произведенных  улучшений и оценка целевого </a:t>
            </a:r>
            <a:r>
              <a:rPr lang="ru-RU" sz="1200" dirty="0" smtClean="0"/>
              <a:t>состояния </a:t>
            </a:r>
            <a:r>
              <a:rPr lang="ru-RU" sz="1200" dirty="0"/>
              <a:t>– </a:t>
            </a:r>
            <a:r>
              <a:rPr lang="ru-RU" sz="1200" dirty="0" smtClean="0"/>
              <a:t>00.00.2018</a:t>
            </a:r>
            <a:r>
              <a:rPr lang="ru-RU" sz="1200" dirty="0"/>
              <a:t>. </a:t>
            </a:r>
          </a:p>
          <a:p>
            <a:pPr marL="342900" indent="-342900">
              <a:buAutoNum type="arabicPeriod"/>
            </a:pPr>
            <a:r>
              <a:rPr lang="ru-RU" sz="1200" dirty="0"/>
              <a:t>Окончание проекта и защита </a:t>
            </a:r>
            <a:r>
              <a:rPr lang="ru-RU" sz="1200" dirty="0" smtClean="0"/>
              <a:t>итогов </a:t>
            </a:r>
            <a:r>
              <a:rPr lang="ru-RU" sz="1200" i="1" dirty="0" smtClean="0"/>
              <a:t>(через 3 – 6 месяцев после старта проекта</a:t>
            </a:r>
            <a:r>
              <a:rPr lang="ru-RU" sz="1200" dirty="0" smtClean="0"/>
              <a:t>) </a:t>
            </a:r>
            <a:r>
              <a:rPr lang="ru-RU" sz="1200" dirty="0"/>
              <a:t>– </a:t>
            </a:r>
            <a:r>
              <a:rPr lang="ru-RU" sz="1200" dirty="0" smtClean="0"/>
              <a:t>00.00.2018</a:t>
            </a:r>
            <a:r>
              <a:rPr lang="ru-RU" sz="1200" dirty="0"/>
              <a:t>.</a:t>
            </a:r>
            <a:endParaRPr lang="en-US" sz="1200" dirty="0"/>
          </a:p>
          <a:p>
            <a:pPr algn="ctr"/>
            <a:endParaRPr lang="ru-RU" sz="1400" b="1" u="sng" dirty="0">
              <a:cs typeface="Times New Roman" pitchFamily="18" charset="0"/>
            </a:endParaRPr>
          </a:p>
          <a:p>
            <a:endParaRPr lang="ru-RU" sz="1400" dirty="0">
              <a:cs typeface="Times New Roman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55553" y="242802"/>
            <a:ext cx="730190" cy="737784"/>
          </a:xfrm>
          <a:prstGeom prst="rect">
            <a:avLst/>
          </a:prstGeom>
        </p:spPr>
      </p:pic>
      <p:sp>
        <p:nvSpPr>
          <p:cNvPr id="19" name="Заголовок 2"/>
          <p:cNvSpPr txBox="1">
            <a:spLocks/>
          </p:cNvSpPr>
          <p:nvPr/>
        </p:nvSpPr>
        <p:spPr>
          <a:xfrm>
            <a:off x="1415380" y="199259"/>
            <a:ext cx="8229600" cy="1002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50000"/>
              </a:lnSpc>
            </a:pPr>
            <a:r>
              <a:rPr lang="ru-RU" sz="1800" b="1" dirty="0" smtClean="0">
                <a:cs typeface="Times New Roman" pitchFamily="18" charset="0"/>
              </a:rPr>
              <a:t>ПАСПОРТ ПРОЕКТА</a:t>
            </a:r>
            <a:br>
              <a:rPr lang="ru-RU" sz="1800" b="1" dirty="0" smtClean="0">
                <a:cs typeface="Times New Roman" pitchFamily="18" charset="0"/>
              </a:rPr>
            </a:br>
            <a:r>
              <a:rPr lang="ru-RU" sz="1800" b="1" dirty="0" smtClean="0">
                <a:cs typeface="Times New Roman" pitchFamily="18" charset="0"/>
              </a:rPr>
              <a:t/>
            </a:r>
            <a:br>
              <a:rPr lang="ru-RU" sz="1800" b="1" dirty="0" smtClean="0">
                <a:cs typeface="Times New Roman" pitchFamily="18" charset="0"/>
              </a:rPr>
            </a:br>
            <a:r>
              <a:rPr lang="ru-RU" sz="1800" b="1" dirty="0" smtClean="0">
                <a:cs typeface="Times New Roman" pitchFamily="18" charset="0"/>
              </a:rPr>
              <a:t>«Поставка расходных материалов для нужд поликлиники «точно во время»</a:t>
            </a:r>
            <a:endParaRPr lang="ru-RU" sz="18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9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466126"/>
              </p:ext>
            </p:extLst>
          </p:nvPr>
        </p:nvGraphicFramePr>
        <p:xfrm>
          <a:off x="862149" y="3075989"/>
          <a:ext cx="10010504" cy="3516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2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2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2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9145"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ФИО</a:t>
                      </a:r>
                      <a:endParaRPr lang="ru-RU" sz="1600" b="1" u="sng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Учреждение</a:t>
                      </a:r>
                      <a:endParaRPr lang="ru-RU" sz="1600" b="1" u="sng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Должность</a:t>
                      </a:r>
                      <a:endParaRPr lang="ru-RU" sz="1600" b="1" u="sng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Ответственный</a:t>
                      </a:r>
                      <a:r>
                        <a:rPr lang="ru-RU" sz="1600" b="1" u="sng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за этап </a:t>
                      </a:r>
                      <a:endParaRPr lang="ru-RU" sz="1600" b="1" u="sng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986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4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421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688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179872"/>
                  </a:ext>
                </a:extLst>
              </a:tr>
              <a:tr h="779145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245705"/>
                  </a:ext>
                </a:extLst>
              </a:tr>
            </a:tbl>
          </a:graphicData>
        </a:graphic>
      </p:graphicFrame>
      <p:sp>
        <p:nvSpPr>
          <p:cNvPr id="15" name="Стрелка влево 14"/>
          <p:cNvSpPr/>
          <p:nvPr/>
        </p:nvSpPr>
        <p:spPr>
          <a:xfrm>
            <a:off x="5465616" y="1445285"/>
            <a:ext cx="803570" cy="658413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2583500" y="2704344"/>
            <a:ext cx="502280" cy="300149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62149" y="1217076"/>
            <a:ext cx="3944983" cy="14157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cs typeface="Times New Roman" pitchFamily="18" charset="0"/>
              </a:rPr>
              <a:t>Руководитель проекта:</a:t>
            </a:r>
          </a:p>
          <a:p>
            <a:pPr algn="ctr"/>
            <a:endParaRPr lang="ru-RU" sz="1400" b="1" u="sng" dirty="0">
              <a:cs typeface="Times New Roman" pitchFamily="18" charset="0"/>
            </a:endParaRPr>
          </a:p>
          <a:p>
            <a:pPr algn="ctr"/>
            <a:r>
              <a:rPr lang="ru-RU" sz="1400" dirty="0" smtClean="0">
                <a:cs typeface="Times New Roman" pitchFamily="18" charset="0"/>
              </a:rPr>
              <a:t>Иванов Иван </a:t>
            </a:r>
            <a:endParaRPr lang="ru-RU" sz="1400" dirty="0">
              <a:cs typeface="Times New Roman" pitchFamily="18" charset="0"/>
            </a:endParaRPr>
          </a:p>
          <a:p>
            <a:pPr algn="ctr"/>
            <a:r>
              <a:rPr lang="ru-RU" sz="1400" dirty="0" smtClean="0">
                <a:cs typeface="Times New Roman" pitchFamily="18" charset="0"/>
              </a:rPr>
              <a:t>Иванович (ФИО руководителя проекта полностью, должность)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67006" y="1282050"/>
            <a:ext cx="3805647" cy="15388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cs typeface="Times New Roman" pitchFamily="18" charset="0"/>
              </a:rPr>
              <a:t>Консультант проекта: </a:t>
            </a:r>
            <a:endParaRPr lang="ru-RU" sz="1600" b="1" u="sng" dirty="0">
              <a:cs typeface="Times New Roman" pitchFamily="18" charset="0"/>
            </a:endParaRPr>
          </a:p>
          <a:p>
            <a:r>
              <a:rPr lang="ru-RU" sz="1600" dirty="0">
                <a:cs typeface="Times New Roman" pitchFamily="18" charset="0"/>
              </a:rPr>
              <a:t>Руководитель проекта АО «ПСР» </a:t>
            </a:r>
            <a:endParaRPr lang="ru-RU" sz="1600" dirty="0" smtClean="0">
              <a:cs typeface="Times New Roman" pitchFamily="18" charset="0"/>
            </a:endParaRPr>
          </a:p>
          <a:p>
            <a:r>
              <a:rPr lang="ru-RU" sz="1600" dirty="0" smtClean="0">
                <a:cs typeface="Times New Roman" pitchFamily="18" charset="0"/>
              </a:rPr>
              <a:t>ГК «</a:t>
            </a:r>
            <a:r>
              <a:rPr lang="ru-RU" sz="1600" dirty="0" err="1" smtClean="0">
                <a:cs typeface="Times New Roman" pitchFamily="18" charset="0"/>
              </a:rPr>
              <a:t>Росатом</a:t>
            </a:r>
            <a:r>
              <a:rPr lang="ru-RU" sz="1600" dirty="0" smtClean="0">
                <a:cs typeface="Times New Roman" pitchFamily="18" charset="0"/>
              </a:rPr>
              <a:t>»</a:t>
            </a:r>
            <a:endParaRPr lang="ru-RU" sz="1600" dirty="0">
              <a:cs typeface="Times New Roman" pitchFamily="18" charset="0"/>
            </a:endParaRPr>
          </a:p>
          <a:p>
            <a:r>
              <a:rPr lang="ru-RU" sz="1600" dirty="0">
                <a:cs typeface="Times New Roman" pitchFamily="18" charset="0"/>
              </a:rPr>
              <a:t>С. А. Артемьев	 С. Н. Ильин</a:t>
            </a:r>
          </a:p>
          <a:p>
            <a:pPr algn="ctr"/>
            <a:endParaRPr lang="ru-RU" sz="1600" b="1" u="sng" dirty="0" smtClean="0">
              <a:cs typeface="Times New Roman" pitchFamily="18" charset="0"/>
            </a:endParaRPr>
          </a:p>
          <a:p>
            <a:endParaRPr lang="ru-RU" sz="1400" b="1" u="sng" dirty="0">
              <a:cs typeface="Times New Roman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55553" y="242802"/>
            <a:ext cx="730190" cy="737784"/>
          </a:xfrm>
          <a:prstGeom prst="rect">
            <a:avLst/>
          </a:prstGeom>
        </p:spPr>
      </p:pic>
      <p:sp>
        <p:nvSpPr>
          <p:cNvPr id="22" name="Заголовок 2"/>
          <p:cNvSpPr txBox="1">
            <a:spLocks/>
          </p:cNvSpPr>
          <p:nvPr/>
        </p:nvSpPr>
        <p:spPr>
          <a:xfrm>
            <a:off x="1752601" y="0"/>
            <a:ext cx="8229600" cy="1491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50000"/>
              </a:lnSpc>
            </a:pPr>
            <a:r>
              <a:rPr lang="ru-RU" sz="1800" b="1" dirty="0" smtClean="0">
                <a:cs typeface="Times New Roman" pitchFamily="18" charset="0"/>
              </a:rPr>
              <a:t>КОМАНДА ПРОЕКТА</a:t>
            </a:r>
            <a:endParaRPr lang="ru-RU" sz="18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4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313</Words>
  <Application>Microsoft Office PowerPoint</Application>
  <PresentationFormat>Широкоэкранный</PresentationFormat>
  <Paragraphs>68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здравоохранения и фармации Ярославской области  ГБКУЗ ЯО поликлиника № 2</dc:title>
  <dc:creator>Морарь И.Н.</dc:creator>
  <cp:lastModifiedBy>Евсеевич Н.А.</cp:lastModifiedBy>
  <cp:revision>20</cp:revision>
  <cp:lastPrinted>2018-02-06T11:59:51Z</cp:lastPrinted>
  <dcterms:created xsi:type="dcterms:W3CDTF">2018-02-06T09:50:16Z</dcterms:created>
  <dcterms:modified xsi:type="dcterms:W3CDTF">2018-02-08T05:13:40Z</dcterms:modified>
</cp:coreProperties>
</file>